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88" r:id="rId3"/>
    <p:sldId id="257" r:id="rId4"/>
    <p:sldId id="259" r:id="rId5"/>
    <p:sldId id="261" r:id="rId6"/>
    <p:sldId id="268" r:id="rId7"/>
    <p:sldId id="266" r:id="rId8"/>
    <p:sldId id="265" r:id="rId9"/>
    <p:sldId id="289" r:id="rId10"/>
    <p:sldId id="286" r:id="rId11"/>
    <p:sldId id="274" r:id="rId12"/>
    <p:sldId id="275" r:id="rId13"/>
    <p:sldId id="276" r:id="rId14"/>
    <p:sldId id="277" r:id="rId15"/>
    <p:sldId id="291" r:id="rId16"/>
    <p:sldId id="292" r:id="rId17"/>
    <p:sldId id="278" r:id="rId18"/>
    <p:sldId id="279" r:id="rId19"/>
    <p:sldId id="280" r:id="rId20"/>
    <p:sldId id="285"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FE7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62" autoAdjust="0"/>
  </p:normalViewPr>
  <p:slideViewPr>
    <p:cSldViewPr>
      <p:cViewPr>
        <p:scale>
          <a:sx n="40" d="100"/>
          <a:sy n="40" d="100"/>
        </p:scale>
        <p:origin x="-1378" y="-182"/>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DFC34-2AE3-434C-9D7D-E59BC1B12A40}" type="datetimeFigureOut">
              <a:rPr lang="zh-TW" altLang="en-US" smtClean="0"/>
              <a:pPr/>
              <a:t>2015/7/2</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101DD-D782-43BA-93C7-F9FC9F2008C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ksidestories/photos/a.465596600139010.118451.465292153502788/581487938549875/?type=1&amp;fref=n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l.facebook.com/l.php?u=http://bit.ly/1aq7aQs&amp;h=gAQEQulh-&amp;enc=AZPWaeJ8FD1ye4Y5LSxIFFYQoy2XWPq1sMwQ_6fnoE1sP4gVXY-8tal_CycuMTc_4_jcre_yQ8upINx-NcCwi_daay88yd2vLYOBQfJO2RyqBzrL2u1iyEFVK53dniOeTp617ZPwxSYt2zgazapw9gNechxhb8UkNjI-xA6Bbi1h-45Iaq81VGBLpLkBYmhhELavPGJFj000kbtR37JcbFti&amp;s=1" TargetMode="External"/><Relationship Id="rId4" Type="http://schemas.openxmlformats.org/officeDocument/2006/relationships/hyperlink" Target="http://l.facebook.com/l.php?u=http://bit.ly/10uYfMH&amp;h=WAQH4YGJS&amp;enc=AZPNB80Lk9pPGw05bZi44W3jBpwHe51BNnl7e9bq609WHNkSJmp7_wK8GuOOU4KoFNggrcLyoJ1Jnmtdgc4fy7iSyx_uqWiks9-3hgdfXK92MzaQY8pMDgiN5pwgSt_L-wbHDblBi7FGq6hIm62X6x3ny1okQIO0wdbu4mDq2n6QbSkiDhSu92dX7wZl4vLdH3lds36hitGOT9gQEOxsz0qy&amp;s=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endParaRPr lang="en-US" altLang="zh-TW" dirty="0" smtClean="0">
              <a:hlinkClick r:id="rId3"/>
            </a:endParaRPr>
          </a:p>
          <a:p>
            <a:pPr rtl="0"/>
            <a:r>
              <a:rPr lang="en-US" altLang="zh-TW" dirty="0" smtClean="0">
                <a:hlinkClick r:id="rId3"/>
              </a:rPr>
              <a:t>https://www.facebook.com/idonteatbuffet/posts/540105442717037</a:t>
            </a:r>
          </a:p>
          <a:p>
            <a:pPr rtl="0"/>
            <a:endParaRPr lang="en-US" altLang="zh-TW" dirty="0" smtClean="0">
              <a:hlinkClick r:id="rId3"/>
            </a:endParaRPr>
          </a:p>
          <a:p>
            <a:pPr rtl="0"/>
            <a:r>
              <a:rPr lang="zh-TW" altLang="en-US" dirty="0" smtClean="0">
                <a:hlinkClick r:id="rId3"/>
              </a:rPr>
              <a:t>場邊故事</a:t>
            </a:r>
            <a:endParaRPr lang="zh-TW" altLang="en-US" dirty="0" smtClean="0"/>
          </a:p>
          <a:p>
            <a:pPr rtl="0"/>
            <a:r>
              <a:rPr lang="zh-TW" altLang="en-US" dirty="0" smtClean="0"/>
              <a:t>自助餐食物 吃一半掉一半</a:t>
            </a:r>
          </a:p>
          <a:p>
            <a:pPr rtl="0"/>
            <a:r>
              <a:rPr lang="zh-TW" altLang="en-US" dirty="0" smtClean="0"/>
              <a:t>你可會支持食自助餐要收訂金，吃剩食物被扣訂金？這是韓國為減少剩食實行的規定。德國甚至有舉報機制，吃剩食物隨時被罰款。眼濶肚窄，花多眼亂大或是怕蝕底，自助餐桌上往往堆積一碟碟吃剩的食物。餐廳供應又往往較客人所需為多，經常吃一半掉一半。有香港的酒店便與非牟利機構合作，捐贈客人未取用的自助餐剩食，撇除生食，一頓中午自助餐的剩食，仍然能盛滿十個大大的食物盒！</a:t>
            </a:r>
          </a:p>
          <a:p>
            <a:pPr rtl="0"/>
            <a:r>
              <a:rPr lang="zh-TW" altLang="en-US" dirty="0" smtClean="0"/>
              <a:t>「可以回收的食物不外乎幾種，通常都是燴肉、咖喱，或是燒牛肉等，凍的食物一定不能回收。」日航酒店行政總廚佘剛廉說，酒店剛與非牟利機構</a:t>
            </a:r>
            <a:r>
              <a:rPr lang="en-US" altLang="zh-TW" dirty="0" err="1" smtClean="0"/>
              <a:t>Foodlink</a:t>
            </a:r>
            <a:r>
              <a:rPr lang="zh-TW" altLang="en-US" dirty="0" smtClean="0"/>
              <a:t>合作，在每日留起可以儲藏的熟食作捐贈。</a:t>
            </a:r>
          </a:p>
          <a:p>
            <a:pPr rtl="0"/>
            <a:r>
              <a:rPr lang="zh-TW" altLang="en-US" dirty="0" smtClean="0"/>
              <a:t>日航酒店捐剩食</a:t>
            </a:r>
          </a:p>
          <a:p>
            <a:pPr rtl="0"/>
            <a:r>
              <a:rPr lang="zh-TW" altLang="en-US" dirty="0" smtClean="0"/>
              <a:t>統計午市、晚市的自助餐熟食、麵包、生果等，日航酒店每星期便捐出</a:t>
            </a:r>
            <a:r>
              <a:rPr lang="en-US" altLang="zh-TW" dirty="0" smtClean="0"/>
              <a:t>300</a:t>
            </a:r>
            <a:r>
              <a:rPr lang="zh-TW" altLang="en-US" dirty="0" smtClean="0"/>
              <a:t>公斤食物，以</a:t>
            </a:r>
            <a:r>
              <a:rPr lang="en-US" altLang="zh-TW" dirty="0" err="1" smtClean="0"/>
              <a:t>Foodlink</a:t>
            </a:r>
            <a:r>
              <a:rPr lang="zh-TW" altLang="en-US" dirty="0" smtClean="0"/>
              <a:t>與</a:t>
            </a:r>
            <a:r>
              <a:rPr lang="en-US" altLang="zh-TW" dirty="0" smtClean="0"/>
              <a:t>50</a:t>
            </a:r>
            <a:r>
              <a:rPr lang="zh-TW" altLang="en-US" dirty="0" smtClean="0"/>
              <a:t>間捐贈機構合作，每周總收集量</a:t>
            </a:r>
            <a:r>
              <a:rPr lang="en-US" altLang="zh-TW" dirty="0" smtClean="0"/>
              <a:t>1500</a:t>
            </a:r>
            <a:r>
              <a:rPr lang="zh-TW" altLang="en-US" dirty="0" smtClean="0"/>
              <a:t>公斤來算，日航便佔了五分一，稱得上捐得最多。</a:t>
            </a:r>
          </a:p>
          <a:p>
            <a:pPr rtl="0"/>
            <a:r>
              <a:rPr lang="zh-TW" altLang="en-US" dirty="0" smtClean="0"/>
              <a:t>自助餐是靠陣容吸引顧客，食物要維持足夠的種類和數量，準備的食物比預計消耗量最少多三成，</a:t>
            </a:r>
            <a:r>
              <a:rPr lang="en-US" altLang="zh-TW" dirty="0" smtClean="0"/>
              <a:t>《</a:t>
            </a:r>
            <a:r>
              <a:rPr lang="zh-TW" altLang="en-US" dirty="0" smtClean="0"/>
              <a:t>剩食</a:t>
            </a:r>
            <a:r>
              <a:rPr lang="en-US" altLang="zh-TW" dirty="0" smtClean="0"/>
              <a:t>》</a:t>
            </a:r>
            <a:r>
              <a:rPr lang="zh-TW" altLang="en-US" dirty="0" smtClean="0"/>
              <a:t>作者陳曉蕾曾指出，自助餐的食物隨時是吃一半扔掉一半！以半島酒店為例，每日便有超過</a:t>
            </a:r>
            <a:r>
              <a:rPr lang="en-US" altLang="zh-TW" dirty="0" smtClean="0"/>
              <a:t>450</a:t>
            </a:r>
            <a:r>
              <a:rPr lang="zh-TW" altLang="en-US" dirty="0" smtClean="0"/>
              <a:t>公斤廚餘，他們選擇用廚餘機來處理，而香港有近</a:t>
            </a:r>
            <a:r>
              <a:rPr lang="en-US" altLang="zh-TW" dirty="0" smtClean="0"/>
              <a:t>200</a:t>
            </a:r>
            <a:r>
              <a:rPr lang="zh-TW" altLang="en-US" dirty="0" smtClean="0"/>
              <a:t>間酒店，很多都有提供自助餐，加上近年越來越流行放題食肆，估計七成香港人每餐剩一碗廚餘，每日人均棄置食物量有</a:t>
            </a:r>
            <a:r>
              <a:rPr lang="en-US" altLang="zh-TW" dirty="0" smtClean="0"/>
              <a:t>0.47</a:t>
            </a:r>
            <a:r>
              <a:rPr lang="zh-TW" altLang="en-US" dirty="0" smtClean="0"/>
              <a:t>公斤，不但超越韓國和日本，還快要趕及美國，美國每日人均棄置食物量多達</a:t>
            </a:r>
            <a:r>
              <a:rPr lang="en-US" altLang="zh-TW" dirty="0" smtClean="0"/>
              <a:t>0.5</a:t>
            </a:r>
            <a:r>
              <a:rPr lang="zh-TW" altLang="en-US" dirty="0" smtClean="0"/>
              <a:t>公斤。</a:t>
            </a:r>
          </a:p>
          <a:p>
            <a:pPr rtl="0"/>
            <a:r>
              <a:rPr lang="zh-TW" altLang="en-US" dirty="0" smtClean="0"/>
              <a:t>中國每年浪費</a:t>
            </a:r>
            <a:r>
              <a:rPr lang="en-US" altLang="zh-TW" dirty="0" smtClean="0"/>
              <a:t>800</a:t>
            </a:r>
            <a:r>
              <a:rPr lang="zh-TW" altLang="en-US" dirty="0" smtClean="0"/>
              <a:t>億公斤食物</a:t>
            </a:r>
          </a:p>
          <a:p>
            <a:pPr rtl="0"/>
            <a:r>
              <a:rPr lang="zh-TW" altLang="en-US" dirty="0" smtClean="0"/>
              <a:t>香港去年每日送到堆填區的廚餘有</a:t>
            </a:r>
            <a:r>
              <a:rPr lang="en-US" altLang="zh-TW" dirty="0" smtClean="0"/>
              <a:t>3310</a:t>
            </a:r>
            <a:r>
              <a:rPr lang="zh-TW" altLang="en-US" dirty="0" smtClean="0"/>
              <a:t>公噸，相等於</a:t>
            </a:r>
            <a:r>
              <a:rPr lang="en-US" altLang="zh-TW" dirty="0" smtClean="0"/>
              <a:t>128</a:t>
            </a:r>
            <a:r>
              <a:rPr lang="zh-TW" altLang="en-US" dirty="0" smtClean="0"/>
              <a:t>架雙層巴士。中國科學院院士、十一屆全國政協副主席王志珍，上周五於一論壇上發表報告，稱全國餐飲消費自</a:t>
            </a:r>
            <a:r>
              <a:rPr lang="en-US" altLang="zh-TW" dirty="0" smtClean="0"/>
              <a:t>88</a:t>
            </a:r>
            <a:r>
              <a:rPr lang="zh-TW" altLang="en-US" dirty="0" smtClean="0"/>
              <a:t>年約</a:t>
            </a:r>
            <a:r>
              <a:rPr lang="en-US" altLang="zh-TW" dirty="0" smtClean="0"/>
              <a:t>360</a:t>
            </a:r>
            <a:r>
              <a:rPr lang="zh-TW" altLang="en-US" dirty="0" smtClean="0"/>
              <a:t>億元（人民幣．下同）上升至</a:t>
            </a:r>
            <a:r>
              <a:rPr lang="en-US" altLang="zh-TW" dirty="0" smtClean="0"/>
              <a:t>10</a:t>
            </a:r>
            <a:r>
              <a:rPr lang="zh-TW" altLang="en-US" dirty="0" smtClean="0"/>
              <a:t>年</a:t>
            </a:r>
            <a:r>
              <a:rPr lang="en-US" altLang="zh-TW" dirty="0" smtClean="0"/>
              <a:t>2</a:t>
            </a:r>
            <a:r>
              <a:rPr lang="zh-TW" altLang="en-US" dirty="0" smtClean="0"/>
              <a:t>萬</a:t>
            </a:r>
            <a:r>
              <a:rPr lang="en-US" altLang="zh-TW" dirty="0" smtClean="0"/>
              <a:t>5</a:t>
            </a:r>
            <a:r>
              <a:rPr lang="zh-TW" altLang="en-US" dirty="0" smtClean="0"/>
              <a:t>千億元，全國每年浪費約</a:t>
            </a:r>
            <a:r>
              <a:rPr lang="en-US" altLang="zh-TW" dirty="0" smtClean="0"/>
              <a:t>800</a:t>
            </a:r>
            <a:r>
              <a:rPr lang="zh-TW" altLang="en-US" dirty="0" smtClean="0"/>
              <a:t>億公斤食物，足夠養活</a:t>
            </a:r>
            <a:r>
              <a:rPr lang="en-US" altLang="zh-TW" dirty="0" smtClean="0"/>
              <a:t>2</a:t>
            </a:r>
            <a:r>
              <a:rPr lang="zh-TW" altLang="en-US" dirty="0" smtClean="0"/>
              <a:t>億</a:t>
            </a:r>
            <a:r>
              <a:rPr lang="en-US" altLang="zh-TW" dirty="0" smtClean="0"/>
              <a:t>5</a:t>
            </a:r>
            <a:r>
              <a:rPr lang="zh-TW" altLang="en-US" dirty="0" smtClean="0"/>
              <a:t>千萬人，相當於國內糧食總產量</a:t>
            </a:r>
            <a:r>
              <a:rPr lang="en-US" altLang="zh-TW" dirty="0" smtClean="0"/>
              <a:t>15%</a:t>
            </a:r>
            <a:r>
              <a:rPr lang="zh-TW" altLang="en-US" dirty="0" smtClean="0"/>
              <a:t>。</a:t>
            </a:r>
          </a:p>
          <a:p>
            <a:pPr rtl="0"/>
            <a:r>
              <a:rPr lang="zh-TW" altLang="en-US" dirty="0" smtClean="0"/>
              <a:t>各地應付剩食招數不同，附韓國的自助餐訂金制及德國的舉報制度。美國近年多間高校餐廳都棄用托盤，認為學生用托盤會傾向隨意取食物，直至裝滿托盤才罷休。</a:t>
            </a:r>
          </a:p>
          <a:p>
            <a:pPr rtl="0"/>
            <a:r>
              <a:rPr lang="zh-TW" altLang="en-US" dirty="0" smtClean="0"/>
              <a:t>資料來源</a:t>
            </a:r>
            <a:r>
              <a:rPr lang="en-US" altLang="zh-TW" dirty="0" smtClean="0"/>
              <a:t>/ </a:t>
            </a:r>
            <a:r>
              <a:rPr lang="zh-TW" altLang="en-US" dirty="0" smtClean="0"/>
              <a:t>圖：蘋果日報</a:t>
            </a:r>
            <a:br>
              <a:rPr lang="zh-TW" altLang="en-US" dirty="0" smtClean="0"/>
            </a:br>
            <a:r>
              <a:rPr lang="en-US" altLang="zh-TW" dirty="0" smtClean="0">
                <a:hlinkClick r:id="rId4"/>
              </a:rPr>
              <a:t>http://bit.ly/10uYfMH</a:t>
            </a:r>
            <a:endParaRPr lang="zh-TW" altLang="en-US" dirty="0" smtClean="0"/>
          </a:p>
          <a:p>
            <a:pPr rtl="0"/>
            <a:r>
              <a:rPr lang="zh-TW" altLang="en-US" dirty="0" smtClean="0"/>
              <a:t>東方日報</a:t>
            </a:r>
            <a:br>
              <a:rPr lang="zh-TW" altLang="en-US" dirty="0" smtClean="0"/>
            </a:br>
            <a:r>
              <a:rPr lang="en-US" altLang="zh-TW" dirty="0" smtClean="0">
                <a:hlinkClick r:id="rId5"/>
              </a:rPr>
              <a:t>http://bit.ly/1aq7aQs</a:t>
            </a:r>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http://www.epd.gov.hk/epd/tc_chi/environmentinhk/waste/prob_solutions/food_waste_challenge.html</a:t>
            </a:r>
          </a:p>
          <a:p>
            <a:endParaRPr lang="en-US" altLang="zh-TW" dirty="0" smtClean="0"/>
          </a:p>
          <a:p>
            <a:r>
              <a:rPr lang="en-US" altLang="zh-TW" dirty="0" smtClean="0"/>
              <a:t>http://www.foodlinkfoundation.org/fast-facts/food-waste-facts.html</a:t>
            </a:r>
          </a:p>
          <a:p>
            <a:r>
              <a:rPr lang="en-US" altLang="zh-TW" sz="1200" b="1" kern="1200" dirty="0" smtClean="0">
                <a:solidFill>
                  <a:schemeClr val="tx1"/>
                </a:solidFill>
                <a:latin typeface="+mn-lt"/>
                <a:ea typeface="+mn-ea"/>
                <a:cs typeface="+mn-cs"/>
              </a:rPr>
              <a:t>3,337</a:t>
            </a:r>
            <a:r>
              <a:rPr lang="en-US" altLang="zh-TW" dirty="0" smtClean="0"/>
              <a:t> tons of food waste are disposed of in landfills each day in Hong Kong. This is equivalent to the weight of </a:t>
            </a:r>
            <a:r>
              <a:rPr lang="en-US" altLang="zh-TW" sz="1200" b="1" kern="1200" dirty="0" smtClean="0">
                <a:solidFill>
                  <a:schemeClr val="tx1"/>
                </a:solidFill>
                <a:latin typeface="+mn-lt"/>
                <a:ea typeface="+mn-ea"/>
                <a:cs typeface="+mn-cs"/>
              </a:rPr>
              <a:t>7.3</a:t>
            </a:r>
            <a:r>
              <a:rPr lang="en-US" altLang="zh-TW" dirty="0" smtClean="0"/>
              <a:t> fully-loaded Boeing 747s.</a:t>
            </a:r>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Wikipedia:</a:t>
            </a:r>
          </a:p>
          <a:p>
            <a:endParaRPr lang="en-US" altLang="zh-TW" dirty="0" smtClean="0"/>
          </a:p>
          <a:p>
            <a:r>
              <a:rPr lang="en-US" altLang="zh-TW" dirty="0" smtClean="0"/>
              <a:t>As we have noted, most recycling is actually </a:t>
            </a:r>
            <a:r>
              <a:rPr lang="en-US" altLang="zh-TW" i="1" dirty="0" err="1" smtClean="0"/>
              <a:t>downcycling</a:t>
            </a:r>
            <a:r>
              <a:rPr lang="en-US" altLang="zh-TW" dirty="0" smtClean="0"/>
              <a:t>; it reduces the quality of a material over time. When plastics other than those found in soda and water bottles are recycled, they are mixed with different plastics to produce a hybrid of lower quality, which is then molded into something amorphous and cheap, such as a park bench or a speed bump... </a:t>
            </a:r>
            <a:r>
              <a:rPr lang="en-US" altLang="zh-TW" b="1" dirty="0" smtClean="0">
                <a:solidFill>
                  <a:srgbClr val="FF0000"/>
                </a:solidFill>
              </a:rPr>
              <a:t>Aluminum</a:t>
            </a:r>
            <a:r>
              <a:rPr lang="en-US" altLang="zh-TW" dirty="0" smtClean="0"/>
              <a:t> is another valuable but constantly </a:t>
            </a:r>
            <a:r>
              <a:rPr lang="en-US" altLang="zh-TW" b="1" dirty="0" err="1" smtClean="0"/>
              <a:t>downcycled</a:t>
            </a:r>
            <a:r>
              <a:rPr lang="en-US" altLang="zh-TW" dirty="0" smtClean="0"/>
              <a:t> material. The typical soda can consists of two kinds of aluminum: the walls are composed of aluminum, manganese alloy with some magnesium, plus coatings and paint, while the harder top is aluminum magnesium alloy. In conventional recycling these materials are melted together, resulting in a weaker—and less useful—product.</a:t>
            </a:r>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sz="1200" dirty="0" smtClean="0"/>
              <a:t>環境署  廢物減量及循環再造  資料單張６</a:t>
            </a:r>
            <a:r>
              <a:rPr lang="en-US" altLang="zh-TW" sz="1200" dirty="0" smtClean="0"/>
              <a:t>(2014):</a:t>
            </a:r>
            <a:endParaRPr lang="en-US" altLang="zh-TW" sz="1200" kern="1200" baseline="0" dirty="0" smtClean="0">
              <a:solidFill>
                <a:schemeClr val="tx1"/>
              </a:solidFill>
              <a:latin typeface="+mn-lt"/>
              <a:ea typeface="+mn-ea"/>
              <a:cs typeface="+mn-cs"/>
            </a:endParaRPr>
          </a:p>
          <a:p>
            <a:endParaRPr lang="zh-TW" altLang="en-US" sz="1200" kern="1200" baseline="0" dirty="0" smtClean="0">
              <a:solidFill>
                <a:schemeClr val="tx1"/>
              </a:solidFill>
              <a:latin typeface="+mn-lt"/>
              <a:ea typeface="+mn-ea"/>
              <a:cs typeface="+mn-cs"/>
            </a:endParaRPr>
          </a:p>
          <a:p>
            <a:r>
              <a:rPr lang="zh-TW" altLang="en-US" sz="1200" kern="1200" baseline="0" dirty="0" smtClean="0">
                <a:solidFill>
                  <a:schemeClr val="tx1"/>
                </a:solidFill>
                <a:latin typeface="+mn-lt"/>
                <a:ea typeface="+mn-ea"/>
                <a:cs typeface="+mn-cs"/>
              </a:rPr>
              <a:t> 玻璃樽不像廢紙及金屬那樣能輸往外地作循環再造，原因是從廢玻璃製造玻璃樽比對從相關的礦物原料生產玻璃樽在成本方面不相上下，沒有明顯優勢。故此海外市場對收購廢玻璃並不積極，作價偏低，甚至不足以抵消收集及運輸的成本。因此，回收玻璃輸往海外一途因欠缺經濟效益而一直難以啟動。 	</a:t>
            </a:r>
          </a:p>
          <a:p>
            <a:endParaRPr lang="zh-TW" altLang="en-US" dirty="0" smtClean="0"/>
          </a:p>
          <a:p>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The final stage of composting is the curing phase, which begins after an actively composting pile endures a sustained drop in temperature. The curing process helps bring compost to full maturity and can last several months. During curing, compost is stabilized so that it will no longer react to turning or watering by a substantial rise in temperature or by an increase in respiration. Any residual substances originally present in the compost pile and which can be easily metabolized are fully consumed during proper curing. The curing phase is important in the composting process because it helps to further decompose and stabilize potentially toxic organic acids and resistant compounds. It is important that compost is mature before applying it because an immature compost can rob plant roots of oxygen as it breaks down further, in addition to stunting plant growth by introducing harmful materials which have not been fully decomposed into the soil.</a:t>
            </a:r>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10</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http://www.epd.gov.hk/epd/bottles_consult/tc/document/</a:t>
            </a:r>
          </a:p>
          <a:p>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12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sz="1200" kern="1200" baseline="0" dirty="0" smtClean="0">
                <a:solidFill>
                  <a:schemeClr val="tx1"/>
                </a:solidFill>
                <a:latin typeface="+mn-lt"/>
                <a:ea typeface="+mn-ea"/>
                <a:cs typeface="+mn-cs"/>
              </a:rPr>
              <a:t>一公噸碎</a:t>
            </a:r>
            <a:r>
              <a:rPr lang="en-US" altLang="zh-TW" sz="1200" kern="1200" baseline="0" dirty="0" smtClean="0">
                <a:solidFill>
                  <a:schemeClr val="tx1"/>
                </a:solidFill>
                <a:latin typeface="+mn-lt"/>
                <a:ea typeface="+mn-ea"/>
                <a:cs typeface="+mn-cs"/>
              </a:rPr>
              <a:t>PET </a:t>
            </a:r>
            <a:r>
              <a:rPr lang="zh-TW" altLang="en-US" sz="1200" kern="1200" baseline="0" dirty="0" smtClean="0">
                <a:solidFill>
                  <a:schemeClr val="tx1"/>
                </a:solidFill>
                <a:latin typeface="+mn-lt"/>
                <a:ea typeface="+mn-ea"/>
                <a:cs typeface="+mn-cs"/>
              </a:rPr>
              <a:t>物料約值</a:t>
            </a:r>
            <a:r>
              <a:rPr lang="en-US" altLang="zh-TW" sz="1200" kern="1200" baseline="0" dirty="0" smtClean="0">
                <a:solidFill>
                  <a:schemeClr val="tx1"/>
                </a:solidFill>
                <a:latin typeface="+mn-lt"/>
                <a:ea typeface="+mn-ea"/>
                <a:cs typeface="+mn-cs"/>
              </a:rPr>
              <a:t>4,000 </a:t>
            </a:r>
            <a:r>
              <a:rPr lang="zh-TW" altLang="en-US" sz="1200" kern="1200" baseline="0" dirty="0" smtClean="0">
                <a:solidFill>
                  <a:schemeClr val="tx1"/>
                </a:solidFill>
                <a:latin typeface="+mn-lt"/>
                <a:ea typeface="+mn-ea"/>
                <a:cs typeface="+mn-cs"/>
              </a:rPr>
              <a:t>至</a:t>
            </a:r>
            <a:r>
              <a:rPr lang="en-US" altLang="zh-TW" sz="1200" kern="1200" baseline="0" dirty="0" smtClean="0">
                <a:solidFill>
                  <a:schemeClr val="tx1"/>
                </a:solidFill>
                <a:latin typeface="+mn-lt"/>
                <a:ea typeface="+mn-ea"/>
                <a:cs typeface="+mn-cs"/>
              </a:rPr>
              <a:t>5,000 </a:t>
            </a:r>
            <a:r>
              <a:rPr lang="zh-TW" altLang="en-US" sz="1200" kern="1200" baseline="0" dirty="0" smtClean="0">
                <a:solidFill>
                  <a:schemeClr val="tx1"/>
                </a:solidFill>
                <a:latin typeface="+mn-lt"/>
                <a:ea typeface="+mn-ea"/>
                <a:cs typeface="+mn-cs"/>
              </a:rPr>
              <a:t>港元</a:t>
            </a:r>
            <a:endParaRPr lang="en-US" altLang="zh-TW" sz="1200" kern="1200" baseline="0" dirty="0" smtClean="0">
              <a:solidFill>
                <a:schemeClr val="tx1"/>
              </a:solidFill>
              <a:latin typeface="+mn-lt"/>
              <a:ea typeface="+mn-ea"/>
              <a:cs typeface="+mn-cs"/>
            </a:endParaRPr>
          </a:p>
          <a:p>
            <a:r>
              <a:rPr lang="en-US" altLang="zh-TW" sz="1200" kern="1200" baseline="0" dirty="0" smtClean="0">
                <a:solidFill>
                  <a:schemeClr val="tx1"/>
                </a:solidFill>
                <a:latin typeface="+mn-lt"/>
                <a:ea typeface="+mn-ea"/>
                <a:cs typeface="+mn-cs"/>
              </a:rPr>
              <a:t>(</a:t>
            </a:r>
            <a:r>
              <a:rPr lang="zh-TW" altLang="en-US" sz="1200" dirty="0" smtClean="0"/>
              <a:t>環境署</a:t>
            </a:r>
            <a:r>
              <a:rPr lang="en-US" altLang="zh-TW" sz="1200" dirty="0" smtClean="0"/>
              <a:t>《</a:t>
            </a:r>
            <a:r>
              <a:rPr lang="zh-TW" altLang="en-US" sz="1200" dirty="0" smtClean="0"/>
              <a:t>飲品玻璃樽生產者責任計劃</a:t>
            </a:r>
            <a:r>
              <a:rPr lang="en-US" altLang="zh-TW" sz="1200" dirty="0" smtClean="0"/>
              <a:t>》</a:t>
            </a:r>
            <a:r>
              <a:rPr lang="zh-TW" altLang="en-US" sz="1200" dirty="0" smtClean="0"/>
              <a:t>公眾諮詢文件 </a:t>
            </a:r>
            <a:r>
              <a:rPr lang="en-US" altLang="zh-TW" sz="1200" dirty="0" smtClean="0"/>
              <a:t>Chapter 5)</a:t>
            </a:r>
            <a:endParaRPr lang="en-US" altLang="zh-TW" dirty="0" smtClean="0"/>
          </a:p>
          <a:p>
            <a:endParaRPr lang="en-US" altLang="zh-TW" dirty="0" smtClean="0"/>
          </a:p>
          <a:p>
            <a:r>
              <a:rPr lang="en-US" altLang="zh-TW" dirty="0" smtClean="0"/>
              <a:t>Recycled</a:t>
            </a:r>
            <a:r>
              <a:rPr lang="en-US" altLang="zh-TW" baseline="0" dirty="0" smtClean="0"/>
              <a:t> plastics pellets can be used for injection molding:</a:t>
            </a:r>
          </a:p>
          <a:p>
            <a:r>
              <a:rPr lang="en-US" altLang="zh-TW" dirty="0" smtClean="0"/>
              <a:t>http://www.google.com.hk/url?sa=t&amp;rct=j&amp;q=&amp;esrc=s&amp;source=web&amp;cd=12&amp;cad=rja&amp;uact=8&amp;ved=0CFgQFjAL&amp;url=http%3A%2F%2Fwww.cwc.org%2Fplastic%2Fpl992fs.pdf&amp;ei=Js-KVcTCPKTZmgW6wYHIDw&amp;usg=AFQjCNG9VobkzVs2QQgzk5cxpzEaE2_ePw&amp;sig2=Lv3jzVgzRfXcwD8WvmBBZg</a:t>
            </a:r>
          </a:p>
          <a:p>
            <a:endParaRPr lang="en-US" altLang="zh-TW" dirty="0" smtClean="0"/>
          </a:p>
          <a:p>
            <a:endParaRPr lang="en-US" altLang="zh-TW" dirty="0" smtClean="0"/>
          </a:p>
          <a:p>
            <a:r>
              <a:rPr lang="en-US" altLang="zh-TW" dirty="0" smtClean="0"/>
              <a:t>http://tcwaiwai.com/4.html</a:t>
            </a:r>
          </a:p>
          <a:p>
            <a:r>
              <a:rPr lang="zh-TW" altLang="en-US" sz="1200" b="1" kern="1200" dirty="0" smtClean="0">
                <a:solidFill>
                  <a:schemeClr val="tx1"/>
                </a:solidFill>
                <a:latin typeface="+mn-lt"/>
                <a:ea typeface="+mn-ea"/>
                <a:cs typeface="+mn-cs"/>
              </a:rPr>
              <a:t>塑膠的原料是石油，開採、運輸與煉製石油都會消耗相當資源與能源。 </a:t>
            </a:r>
            <a:endParaRPr lang="en-US" altLang="zh-TW" sz="1200" b="1" kern="1200" dirty="0" smtClean="0">
              <a:solidFill>
                <a:schemeClr val="tx1"/>
              </a:solidFill>
              <a:latin typeface="+mn-lt"/>
              <a:ea typeface="+mn-ea"/>
              <a:cs typeface="+mn-cs"/>
            </a:endParaRPr>
          </a:p>
          <a:p>
            <a:r>
              <a:rPr lang="zh-TW" altLang="en-US" sz="1200" b="1" kern="1200" dirty="0" smtClean="0">
                <a:solidFill>
                  <a:schemeClr val="tx1"/>
                </a:solidFill>
                <a:latin typeface="+mn-lt"/>
                <a:ea typeface="+mn-ea"/>
                <a:cs typeface="+mn-cs"/>
              </a:rPr>
              <a:t>回收的塑膠在再生工廠粉碎、清洗、乾燥，再製成塑膠原料。</a:t>
            </a:r>
            <a:endParaRPr lang="en-US" altLang="zh-TW" sz="1200" b="1" kern="1200" dirty="0" smtClean="0">
              <a:solidFill>
                <a:schemeClr val="tx1"/>
              </a:solidFill>
              <a:latin typeface="+mn-lt"/>
              <a:ea typeface="+mn-ea"/>
              <a:cs typeface="+mn-cs"/>
            </a:endParaRPr>
          </a:p>
          <a:p>
            <a:r>
              <a:rPr lang="zh-TW" altLang="en-US" sz="1200" b="1" kern="1200" dirty="0" smtClean="0">
                <a:solidFill>
                  <a:schemeClr val="tx1"/>
                </a:solidFill>
                <a:latin typeface="+mn-lt"/>
                <a:ea typeface="+mn-ea"/>
                <a:cs typeface="+mn-cs"/>
              </a:rPr>
              <a:t>使用回收的二次料比用原料能減少</a:t>
            </a:r>
            <a:r>
              <a:rPr lang="en-US" altLang="zh-TW" sz="1200" b="1" kern="1200" dirty="0" smtClean="0">
                <a:solidFill>
                  <a:schemeClr val="tx1"/>
                </a:solidFill>
                <a:latin typeface="+mn-lt"/>
                <a:ea typeface="+mn-ea"/>
                <a:cs typeface="+mn-cs"/>
              </a:rPr>
              <a:t>50</a:t>
            </a:r>
            <a:r>
              <a:rPr lang="zh-TW" altLang="en-US" sz="1200" b="1" kern="1200" dirty="0" smtClean="0">
                <a:solidFill>
                  <a:schemeClr val="tx1"/>
                </a:solidFill>
                <a:latin typeface="+mn-lt"/>
                <a:ea typeface="+mn-ea"/>
                <a:cs typeface="+mn-cs"/>
              </a:rPr>
              <a:t>％的能源。</a:t>
            </a:r>
            <a:endParaRPr lang="zh-TW" altLang="en-US" dirty="0"/>
          </a:p>
        </p:txBody>
      </p:sp>
      <p:sp>
        <p:nvSpPr>
          <p:cNvPr id="4" name="Slide Number Placeholder 3"/>
          <p:cNvSpPr>
            <a:spLocks noGrp="1"/>
          </p:cNvSpPr>
          <p:nvPr>
            <p:ph type="sldNum" sz="quarter" idx="10"/>
          </p:nvPr>
        </p:nvSpPr>
        <p:spPr/>
        <p:txBody>
          <a:bodyPr/>
          <a:lstStyle/>
          <a:p>
            <a:fld id="{FFF101DD-D782-43BA-93C7-F9FC9F2008C9}" type="slidenum">
              <a:rPr lang="zh-TW" altLang="en-US" smtClean="0"/>
              <a:pPr/>
              <a:t>13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p>
            <a:fld id="{B02C07F6-DD83-4C79-9682-01721D22725F}" type="datetime1">
              <a:rPr lang="zh-TW" altLang="en-US" smtClean="0"/>
              <a:pPr/>
              <a:t>2015/7/2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095E3928-75F4-4C50-BB83-F5AC98AE1E82}" type="datetime1">
              <a:rPr lang="zh-TW" altLang="en-US" smtClean="0"/>
              <a:pPr/>
              <a:t>2015/7/2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E43098F8-AC11-427E-B6BD-5AB15B8A415C}" type="datetime1">
              <a:rPr lang="zh-TW" altLang="en-US" smtClean="0"/>
              <a:pPr/>
              <a:t>2015/7/2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84851C2D-5E38-44F6-BA6A-4E901C53F04D}" type="datetime1">
              <a:rPr lang="zh-TW" altLang="en-US" smtClean="0"/>
              <a:pPr/>
              <a:t>2015/7/2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74468438-5263-48DB-943C-26B110CB43F1}" type="datetime1">
              <a:rPr lang="zh-TW" altLang="en-US" smtClean="0"/>
              <a:pPr/>
              <a:t>2015/7/2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F9EC83A2-79D9-4017-AD36-0136EC6D9481}" type="datetime1">
              <a:rPr lang="zh-TW" altLang="en-US" smtClean="0"/>
              <a:pPr/>
              <a:t>2015/7/2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p>
            <a:fld id="{23F108CA-EAA6-419A-85B5-F32901229FD1}" type="datetime1">
              <a:rPr lang="zh-TW" altLang="en-US" smtClean="0"/>
              <a:pPr/>
              <a:t>2015/7/2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30905509-1BFE-4502-909B-6A8EAA442067}" type="datetime1">
              <a:rPr lang="zh-TW" altLang="en-US" smtClean="0"/>
              <a:pPr/>
              <a:t>2015/7/2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CEC29-852B-44FB-B410-45D15A306239}" type="datetime1">
              <a:rPr lang="zh-TW" altLang="en-US" smtClean="0"/>
              <a:pPr/>
              <a:t>2015/7/2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806F1E-5615-4B43-8515-69FABAD6F716}" type="datetime1">
              <a:rPr lang="zh-TW" altLang="en-US" smtClean="0"/>
              <a:pPr/>
              <a:t>2015/7/2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17749264-7C42-4A42-8CC1-43BDE2131882}" type="datetime1">
              <a:rPr lang="zh-TW" altLang="en-US" smtClean="0"/>
              <a:pPr/>
              <a:t>2015/7/2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60300E7-B516-4DCA-BFD9-53C1136FA69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1530C-3CA7-4F78-A07D-419D90FC6622}" type="datetime1">
              <a:rPr lang="zh-TW" altLang="en-US" smtClean="0"/>
              <a:pPr/>
              <a:t>2015/7/2</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300E7-B516-4DCA-BFD9-53C1136FA69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epd.gov.hk/epd/tc_chi/environmentinhk/waste/prob_solutions/owt_kowloo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google.com.hk/url?sa=i&amp;rct=j&amp;q=&amp;esrc=s&amp;source=images&amp;cd=&amp;cad=rja&amp;uact=8&amp;ved=0CAcQjRw&amp;url=http://www.epd.gov.hk/epd/misc/er/er2003/english/chapter7d.html&amp;ei=1zKIVdHVDuS0mwWCpLagDw&amp;psig=AFQjCNGCc-FHFkRhYrMMIP7tcTdaE1zzPw&amp;ust=1435075609769256" TargetMode="External"/><Relationship Id="rId7" Type="http://schemas.openxmlformats.org/officeDocument/2006/relationships/hyperlink" Target="http://www.novelis.com/zh-chs/pages/The-Recycling-Process.aspx"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www.economist.com/opinion/displaystory.cfm?story_id=9302727" TargetMode="External"/><Relationship Id="rId11" Type="http://schemas.openxmlformats.org/officeDocument/2006/relationships/image" Target="../media/image29.jpeg"/><Relationship Id="rId5" Type="http://schemas.openxmlformats.org/officeDocument/2006/relationships/hyperlink" Target="http://tcwaiwai.com/4.html" TargetMode="External"/><Relationship Id="rId10" Type="http://schemas.openxmlformats.org/officeDocument/2006/relationships/hyperlink" Target="https://en.wikipedia.org/wiki/File:Pressed-cans.jpg" TargetMode="External"/><Relationship Id="rId4" Type="http://schemas.openxmlformats.org/officeDocument/2006/relationships/image" Target="../media/image17.jpeg"/><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hk/url?sa=i&amp;rct=j&amp;q=&amp;esrc=s&amp;source=images&amp;cd=&amp;cad=rja&amp;uact=8&amp;ved=0CAcQjRw&amp;url=http://www.epd.gov.hk/epd/misc/er/er2003/english/chapter7d.html&amp;ei=1zKIVdHVDuS0mwWCpLagDw&amp;psig=AFQjCNGCc-FHFkRhYrMMIP7tcTdaE1zzPw&amp;ust=1435075609769256"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png"/><Relationship Id="rId7" Type="http://schemas.openxmlformats.org/officeDocument/2006/relationships/hyperlink" Target="http://www.google.com.hk/url?sa=i&amp;rct=j&amp;q=&amp;esrc=s&amp;source=images&amp;cd=&amp;cad=rja&amp;uact=8&amp;ved=0CAcQjRw&amp;url=http://www.alibaba.com/product-detail/HDPE-Bottles_107567388.html&amp;ei=YsGTVYSyKObJmAWky6eoDQ&amp;psig=AFQjCNF81C03G02gTkly37JMAuzQRa0BOQ&amp;ust=1435833035389703"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ethicallysustained.wordpress.com/2013/05/08/polyester-and-recycled-polyester/" TargetMode="External"/><Relationship Id="rId5" Type="http://schemas.openxmlformats.org/officeDocument/2006/relationships/image" Target="../media/image40.png"/><Relationship Id="rId10" Type="http://schemas.openxmlformats.org/officeDocument/2006/relationships/image" Target="../media/image42.jpeg"/><Relationship Id="rId4" Type="http://schemas.openxmlformats.org/officeDocument/2006/relationships/image" Target="../media/image39.png"/><Relationship Id="rId9" Type="http://schemas.openxmlformats.org/officeDocument/2006/relationships/hyperlink" Target="https://upload.wikimedia.org/wikipedia/commons/1/10/Robinetterie-PVC.JP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hyperlink" Target="https://en.wikipedia.org/wiki/File:Polistirolo.JPG" TargetMode="External"/><Relationship Id="rId18" Type="http://schemas.openxmlformats.org/officeDocument/2006/relationships/image" Target="../media/image53.jpeg"/><Relationship Id="rId3" Type="http://schemas.openxmlformats.org/officeDocument/2006/relationships/image" Target="../media/image44.png"/><Relationship Id="rId21" Type="http://schemas.openxmlformats.org/officeDocument/2006/relationships/hyperlink" Target="https://en.wikipedia.org/wiki/File:Polycarbonate_water_bottle.JPG" TargetMode="External"/><Relationship Id="rId7" Type="http://schemas.openxmlformats.org/officeDocument/2006/relationships/hyperlink" Target="https://en.wikipedia.org/wiki/File:Saran_Wrap_02.JPG" TargetMode="External"/><Relationship Id="rId12" Type="http://schemas.openxmlformats.org/officeDocument/2006/relationships/image" Target="../media/image50.jpeg"/><Relationship Id="rId17" Type="http://schemas.openxmlformats.org/officeDocument/2006/relationships/hyperlink" Target="https://en.wikipedia.org/wiki/File:Caja_de_CD.jpg" TargetMode="External"/><Relationship Id="rId2" Type="http://schemas.openxmlformats.org/officeDocument/2006/relationships/image" Target="../media/image43.png"/><Relationship Id="rId16" Type="http://schemas.openxmlformats.org/officeDocument/2006/relationships/image" Target="../media/image52.jpeg"/><Relationship Id="rId20"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hyperlink" Target="https://en.wikipedia.org/wiki/File:PolypropyleneItemsForLaboratoryUse.jpg" TargetMode="External"/><Relationship Id="rId24" Type="http://schemas.openxmlformats.org/officeDocument/2006/relationships/hyperlink" Target="https://www.youtube.com/watch?v=p8Ah6sadbgo" TargetMode="External"/><Relationship Id="rId5" Type="http://schemas.openxmlformats.org/officeDocument/2006/relationships/image" Target="../media/image46.png"/><Relationship Id="rId15" Type="http://schemas.openxmlformats.org/officeDocument/2006/relationships/hyperlink" Target="https://en.wikipedia.org/wiki/File:Envase_de_yogur.jpg" TargetMode="External"/><Relationship Id="rId23" Type="http://schemas.openxmlformats.org/officeDocument/2006/relationships/hyperlink" Target="https://www.youtube.com/watch?v=y1joh_t1thc" TargetMode="External"/><Relationship Id="rId10" Type="http://schemas.openxmlformats.org/officeDocument/2006/relationships/image" Target="../media/image49.jpeg"/><Relationship Id="rId19" Type="http://schemas.openxmlformats.org/officeDocument/2006/relationships/hyperlink" Target="http://www.google.com.hk/url?sa=i&amp;rct=j&amp;q=&amp;esrc=s&amp;source=images&amp;cd=&amp;cad=rja&amp;uact=8&amp;ved=0CAcQjRw&amp;url=http://www.treehugger.com/clean-technology/dont-buy-a-nalgene-water-bottle-until-you-read-this.html&amp;ei=MwKUVb2XOIbZmgWn9oDQCA&amp;psig=AFQjCNERx4-aWPa0ZQtnaFFqcS9UYMLuIg&amp;ust=1435849531168713" TargetMode="External"/><Relationship Id="rId4" Type="http://schemas.openxmlformats.org/officeDocument/2006/relationships/image" Target="../media/image45.png"/><Relationship Id="rId9" Type="http://schemas.openxmlformats.org/officeDocument/2006/relationships/hyperlink" Target="https://zh.wikipedia.org/wiki/File:Polypropylene_lid.JPG" TargetMode="External"/><Relationship Id="rId14" Type="http://schemas.openxmlformats.org/officeDocument/2006/relationships/image" Target="../media/image51.jpeg"/><Relationship Id="rId22" Type="http://schemas.openxmlformats.org/officeDocument/2006/relationships/image" Target="../media/image5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m.hk/url?sa=i&amp;rct=j&amp;q=&amp;esrc=s&amp;source=images&amp;cd=&amp;cad=rja&amp;uact=8&amp;ved=0CAcQjRw&amp;url=http://www.tripadvisor.ie/LocationPhotoDirectLink-g294217-d1799916-i56590598-Kitchen_W_Hotel_Hong_Kong-Hong_Kong.html&amp;ei=Xt2DVaeMA6P5mAXNvIHIDQ&amp;psig=AFQjCNE2LZMbpaRPwfo4AB44LaQ72Oh0aw&amp;ust=1434791568623552" TargetMode="External"/><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www.foodwisehk.gov.hk/zh-hk/index.php" TargetMode="External"/><Relationship Id="rId5" Type="http://schemas.openxmlformats.org/officeDocument/2006/relationships/hyperlink" Target="http://www.google.com.hk/url?sa=i&amp;rct=j&amp;q=&amp;esrc=s&amp;source=images&amp;cd=&amp;cad=rja&amp;uact=8&amp;ved=0CAcQjRw&amp;url=http://www.epd.gov.hk/epd/misc/er/er2005/english/chapter3.html&amp;ei=zQmFVbLEIKe-mAWn06qwCg&amp;psig=AFQjCNHWLnny6guhbMpcAgPL4bA2bDDIYw&amp;ust=1434868537231173" TargetMode="External"/><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hyperlink" Target="http://www.epd.gov.hk/epd/misc/cdm/b5_scheme.htm" TargetMode="External"/><Relationship Id="rId1" Type="http://schemas.openxmlformats.org/officeDocument/2006/relationships/slideLayout" Target="../slideLayouts/slideLayout2.xml"/><Relationship Id="rId6" Type="http://schemas.openxmlformats.org/officeDocument/2006/relationships/hyperlink" Target="http://www.google.com.hk/url?sa=i&amp;rct=j&amp;q=&amp;esrc=s&amp;source=images&amp;cd=&amp;cad=rja&amp;uact=8&amp;ved=0CAcQjRw&amp;url=http://www.epd.gov.hk/epd/misc/er/er2003/english/chapter7d.html&amp;ei=1zKIVdHVDuS0mwWCpLagDw&amp;psig=AFQjCNGCc-FHFkRhYrMMIP7tcTdaE1zzPw&amp;ust=1435075609769256" TargetMode="External"/><Relationship Id="rId5" Type="http://schemas.openxmlformats.org/officeDocument/2006/relationships/image" Target="../media/image16.png"/><Relationship Id="rId4" Type="http://schemas.openxmlformats.org/officeDocument/2006/relationships/hyperlink" Target="http://www.google.com.hk/url?sa=i&amp;rct=j&amp;q=&amp;esrc=s&amp;source=images&amp;cd=&amp;cad=rja&amp;uact=8&amp;ved=0CAcQjRw&amp;url=http://www.epd.gov.hk/epd/psb_charging/en/psb_charging/charge.html&amp;ei=SzKIVcyaO-O0mwWA4p2gDw&amp;psig=AFQjCNEVEv7sBwNGjbCv5y4vNo49p_4AeA&amp;ust=143507552401589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Special:BookSources/978-0-86547-587-8" TargetMode="External"/><Relationship Id="rId3" Type="http://schemas.openxmlformats.org/officeDocument/2006/relationships/hyperlink" Target="http://www.clker.com/cliparts/3/c/5/b/119498603686489261pop_can.svg.med.png" TargetMode="External"/><Relationship Id="rId7" Type="http://schemas.openxmlformats.org/officeDocument/2006/relationships/hyperlink" Target="https://en.wikipedia.org/wiki/International_Standard_Book_Number" TargetMode="External"/><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cdonough.com/cradle_to_cradle.htm" TargetMode="External"/><Relationship Id="rId11" Type="http://schemas.openxmlformats.org/officeDocument/2006/relationships/hyperlink" Target="http://www.clker.com/cliparts/c/5/0/a/1339532743805901737Metal%20Icon.svg.med.png" TargetMode="External"/><Relationship Id="rId5" Type="http://schemas.openxmlformats.org/officeDocument/2006/relationships/hyperlink" Target="http://www.deviantart.com/morelikethis/173621583?view_mode=2" TargetMode="External"/><Relationship Id="rId10"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hyperlink" Target="http://www.google.com.hk/url?sa=i&amp;rct=j&amp;q=&amp;esrc=s&amp;source=images&amp;cd=&amp;cad=rja&amp;uact=8&amp;ved=0CAcQjRw&amp;url=http://www.deviantart.com/morelikethis/173621583?view_mode=2&amp;ei=D4-HVcTFIYLXUYSfgBA&amp;psig=AFQjCNGdDOO6-OWIrGQsThULD2LILTdU7g&amp;ust=14350336969792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lker.com/cliparts/c/a/3/5/12641394061358166516Smiley_green_alien_cry.svg.med.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09120"/>
            <a:ext cx="7772400" cy="1259855"/>
          </a:xfrm>
        </p:spPr>
        <p:txBody>
          <a:bodyPr>
            <a:normAutofit/>
          </a:bodyPr>
          <a:lstStyle/>
          <a:p>
            <a:r>
              <a:rPr lang="zh-TW" altLang="en-US" sz="5000" dirty="0" smtClean="0">
                <a:solidFill>
                  <a:srgbClr val="00B0F0"/>
                </a:solidFill>
                <a:latin typeface="微軟正黑體" pitchFamily="34" charset="-120"/>
                <a:ea typeface="微軟正黑體" pitchFamily="34" charset="-120"/>
              </a:rPr>
              <a:t>香港與環保</a:t>
            </a:r>
            <a:r>
              <a:rPr lang="en-US" altLang="zh-TW" sz="5000" dirty="0" smtClean="0">
                <a:solidFill>
                  <a:srgbClr val="00B0F0"/>
                </a:solidFill>
                <a:latin typeface="微軟正黑體" pitchFamily="34" charset="-120"/>
                <a:ea typeface="微軟正黑體" pitchFamily="34" charset="-120"/>
              </a:rPr>
              <a:t>4R </a:t>
            </a:r>
            <a:r>
              <a:rPr lang="en-US" altLang="zh-TW" sz="2400" dirty="0" smtClean="0">
                <a:solidFill>
                  <a:srgbClr val="00B0F0"/>
                </a:solidFill>
                <a:latin typeface="微軟正黑體" pitchFamily="34" charset="-120"/>
                <a:ea typeface="微軟正黑體" pitchFamily="34" charset="-120"/>
              </a:rPr>
              <a:t>(LESSON 1)</a:t>
            </a:r>
            <a:r>
              <a:rPr lang="zh-TW" altLang="en-US" sz="2400" dirty="0" smtClean="0">
                <a:solidFill>
                  <a:srgbClr val="00B0F0"/>
                </a:solidFill>
                <a:latin typeface="微軟正黑體" pitchFamily="34" charset="-120"/>
                <a:ea typeface="微軟正黑體" pitchFamily="34" charset="-120"/>
              </a:rPr>
              <a:t> </a:t>
            </a:r>
            <a:endParaRPr lang="zh-TW" altLang="en-US" sz="2400" dirty="0">
              <a:solidFill>
                <a:srgbClr val="00B0F0"/>
              </a:solidFill>
              <a:latin typeface="微軟正黑體" pitchFamily="34" charset="-120"/>
              <a:ea typeface="微軟正黑體" pitchFamily="34" charset="-120"/>
            </a:endParaRPr>
          </a:p>
        </p:txBody>
      </p:sp>
      <p:sp>
        <p:nvSpPr>
          <p:cNvPr id="3" name="Text Placeholder 2"/>
          <p:cNvSpPr>
            <a:spLocks noGrp="1"/>
          </p:cNvSpPr>
          <p:nvPr>
            <p:ph type="body" idx="1"/>
          </p:nvPr>
        </p:nvSpPr>
        <p:spPr>
          <a:xfrm>
            <a:off x="722313" y="2906713"/>
            <a:ext cx="7772400" cy="1566403"/>
          </a:xfrm>
        </p:spPr>
        <p:txBody>
          <a:bodyPr>
            <a:normAutofit/>
          </a:bodyPr>
          <a:lstStyle/>
          <a:p>
            <a:r>
              <a:rPr lang="zh-TW" altLang="en-US" sz="2400" dirty="0" smtClean="0">
                <a:latin typeface="微軟正黑體" pitchFamily="34" charset="-120"/>
                <a:ea typeface="微軟正黑體" pitchFamily="34" charset="-120"/>
              </a:rPr>
              <a:t>教師專業發展課程</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城</a:t>
            </a:r>
            <a:r>
              <a:rPr lang="zh-TW" altLang="en-US" sz="2400" dirty="0">
                <a:latin typeface="微軟正黑體" pitchFamily="34" charset="-120"/>
                <a:ea typeface="微軟正黑體" pitchFamily="34" charset="-120"/>
              </a:rPr>
              <a:t>市固體廢</a:t>
            </a:r>
            <a:r>
              <a:rPr lang="zh-TW" altLang="en-US" sz="2400" dirty="0" smtClean="0">
                <a:latin typeface="微軟正黑體" pitchFamily="34" charset="-120"/>
                <a:ea typeface="微軟正黑體" pitchFamily="34" charset="-120"/>
              </a:rPr>
              <a:t>物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 詢證為本的教與學</a:t>
            </a:r>
            <a:endParaRPr lang="zh-TW" altLang="en-US" sz="2400" dirty="0">
              <a:latin typeface="微軟正黑體" pitchFamily="34" charset="-120"/>
              <a:ea typeface="微軟正黑體" pitchFamily="34" charset="-120"/>
            </a:endParaRPr>
          </a:p>
        </p:txBody>
      </p:sp>
      <p:sp>
        <p:nvSpPr>
          <p:cNvPr id="5" name="TextBox 4"/>
          <p:cNvSpPr txBox="1"/>
          <p:nvPr/>
        </p:nvSpPr>
        <p:spPr>
          <a:xfrm>
            <a:off x="755576" y="6057292"/>
            <a:ext cx="6732748" cy="461665"/>
          </a:xfrm>
          <a:prstGeom prst="rect">
            <a:avLst/>
          </a:prstGeom>
          <a:noFill/>
        </p:spPr>
        <p:txBody>
          <a:bodyPr wrap="square" rtlCol="0">
            <a:spAutoFit/>
          </a:bodyPr>
          <a:lstStyle/>
          <a:p>
            <a:r>
              <a:rPr lang="zh-TW" altLang="en-US" sz="2400" dirty="0" smtClean="0"/>
              <a:t>香港教育學院  科學與環境學系講師 楊志豪</a:t>
            </a:r>
            <a:endParaRPr lang="zh-TW" altLang="en-US" sz="2400" dirty="0"/>
          </a:p>
        </p:txBody>
      </p:sp>
      <p:sp>
        <p:nvSpPr>
          <p:cNvPr id="6" name="TextBox 5"/>
          <p:cNvSpPr txBox="1"/>
          <p:nvPr/>
        </p:nvSpPr>
        <p:spPr>
          <a:xfrm>
            <a:off x="791580" y="6519446"/>
            <a:ext cx="4608954" cy="338554"/>
          </a:xfrm>
          <a:prstGeom prst="rect">
            <a:avLst/>
          </a:prstGeom>
          <a:noFill/>
        </p:spPr>
        <p:txBody>
          <a:bodyPr wrap="none" rtlCol="0">
            <a:spAutoFit/>
          </a:bodyPr>
          <a:lstStyle/>
          <a:p>
            <a:r>
              <a:rPr lang="zh-TW" altLang="en-US" sz="1600" dirty="0" smtClean="0"/>
              <a:t>鳴謝</a:t>
            </a:r>
            <a:r>
              <a:rPr lang="en-US" altLang="zh-TW" sz="1600" dirty="0" smtClean="0"/>
              <a:t>:</a:t>
            </a:r>
            <a:r>
              <a:rPr lang="zh-TW" altLang="en-US" sz="1600" dirty="0" smtClean="0"/>
              <a:t> 小學教育學系鐘芷欣，王已寅，廖嘉慧同學</a:t>
            </a:r>
            <a:endParaRPr lang="zh-TW" altLang="en-US" sz="1600" dirty="0"/>
          </a:p>
        </p:txBody>
      </p:sp>
      <p:sp>
        <p:nvSpPr>
          <p:cNvPr id="8" name="Rectangle 7"/>
          <p:cNvSpPr/>
          <p:nvPr/>
        </p:nvSpPr>
        <p:spPr>
          <a:xfrm>
            <a:off x="4932040" y="2888940"/>
            <a:ext cx="3825086" cy="307777"/>
          </a:xfrm>
          <a:prstGeom prst="rect">
            <a:avLst/>
          </a:prstGeom>
        </p:spPr>
        <p:txBody>
          <a:bodyPr wrap="none">
            <a:spAutoFit/>
          </a:bodyPr>
          <a:lstStyle/>
          <a:p>
            <a:r>
              <a:rPr lang="en-US" altLang="zh-TW" sz="1400" dirty="0" smtClean="0"/>
              <a:t>Source: http://csrno.ca/en/solid-waste/the-4rs/</a:t>
            </a:r>
            <a:endParaRPr lang="zh-TW" altLang="en-US" sz="1400" dirty="0"/>
          </a:p>
        </p:txBody>
      </p:sp>
      <p:pic>
        <p:nvPicPr>
          <p:cNvPr id="79874" name="Picture 2" descr="reduce-icon"/>
          <p:cNvPicPr>
            <a:picLocks noChangeAspect="1" noChangeArrowheads="1"/>
          </p:cNvPicPr>
          <p:nvPr/>
        </p:nvPicPr>
        <p:blipFill>
          <a:blip r:embed="rId2" cstate="print"/>
          <a:srcRect/>
          <a:stretch>
            <a:fillRect/>
          </a:stretch>
        </p:blipFill>
        <p:spPr bwMode="auto">
          <a:xfrm>
            <a:off x="1655676" y="692696"/>
            <a:ext cx="7135339" cy="2160240"/>
          </a:xfrm>
          <a:prstGeom prst="rect">
            <a:avLst/>
          </a:prstGeom>
          <a:noFill/>
        </p:spPr>
      </p:pic>
      <p:sp>
        <p:nvSpPr>
          <p:cNvPr id="9" name="Rectangle 8"/>
          <p:cNvSpPr/>
          <p:nvPr/>
        </p:nvSpPr>
        <p:spPr>
          <a:xfrm>
            <a:off x="1943708" y="2312876"/>
            <a:ext cx="11161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Straight Connector 10"/>
          <p:cNvCxnSpPr/>
          <p:nvPr/>
        </p:nvCxnSpPr>
        <p:spPr>
          <a:xfrm>
            <a:off x="1943708" y="2744924"/>
            <a:ext cx="108012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83668" y="224644"/>
            <a:ext cx="6426759" cy="461665"/>
          </a:xfrm>
          <a:prstGeom prst="rect">
            <a:avLst/>
          </a:prstGeom>
          <a:noFill/>
        </p:spPr>
        <p:txBody>
          <a:bodyPr wrap="none" rtlCol="0">
            <a:spAutoFit/>
          </a:bodyPr>
          <a:lstStyle/>
          <a:p>
            <a:r>
              <a:rPr lang="zh-TW" altLang="en-US" sz="2400" dirty="0" smtClean="0"/>
              <a:t>你能寫出下例的標誌在環保</a:t>
            </a:r>
            <a:r>
              <a:rPr lang="en-US" altLang="zh-TW" sz="2400" dirty="0" smtClean="0"/>
              <a:t>4R</a:t>
            </a:r>
            <a:r>
              <a:rPr lang="zh-TW" altLang="en-US" sz="2400" dirty="0" smtClean="0"/>
              <a:t>中代表甚麼嗎？</a:t>
            </a:r>
            <a:endParaRPr lang="zh-TW" altLang="en-US" sz="2400" dirty="0"/>
          </a:p>
        </p:txBody>
      </p:sp>
      <p:cxnSp>
        <p:nvCxnSpPr>
          <p:cNvPr id="13" name="Straight Connector 12"/>
          <p:cNvCxnSpPr/>
          <p:nvPr/>
        </p:nvCxnSpPr>
        <p:spPr>
          <a:xfrm>
            <a:off x="3599892" y="2744924"/>
            <a:ext cx="108012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44108" y="2744924"/>
            <a:ext cx="108012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44308" y="2744924"/>
            <a:ext cx="10801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63888" y="2348880"/>
            <a:ext cx="11161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Rectangle 17"/>
          <p:cNvSpPr/>
          <p:nvPr/>
        </p:nvSpPr>
        <p:spPr>
          <a:xfrm>
            <a:off x="5508104" y="2348880"/>
            <a:ext cx="11161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Rectangle 18"/>
          <p:cNvSpPr/>
          <p:nvPr/>
        </p:nvSpPr>
        <p:spPr>
          <a:xfrm>
            <a:off x="7380312" y="2348880"/>
            <a:ext cx="11161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lstStyle/>
          <a:p>
            <a:r>
              <a:rPr lang="zh-TW" altLang="en-US" b="1" dirty="0" smtClean="0">
                <a:solidFill>
                  <a:srgbClr val="00B0F0"/>
                </a:solidFill>
              </a:rPr>
              <a:t>廚餘與堆肥</a:t>
            </a:r>
            <a:endParaRPr lang="zh-TW" altLang="en-US" b="1" dirty="0">
              <a:solidFill>
                <a:srgbClr val="00B0F0"/>
              </a:solidFill>
            </a:endParaRPr>
          </a:p>
        </p:txBody>
      </p:sp>
      <p:sp>
        <p:nvSpPr>
          <p:cNvPr id="3" name="Content Placeholder 2"/>
          <p:cNvSpPr>
            <a:spLocks noGrp="1"/>
          </p:cNvSpPr>
          <p:nvPr>
            <p:ph idx="1"/>
          </p:nvPr>
        </p:nvSpPr>
        <p:spPr>
          <a:xfrm>
            <a:off x="457200" y="764704"/>
            <a:ext cx="8229600" cy="5361459"/>
          </a:xfrm>
        </p:spPr>
        <p:txBody>
          <a:bodyPr>
            <a:normAutofit/>
          </a:bodyPr>
          <a:lstStyle/>
          <a:p>
            <a:r>
              <a:rPr lang="zh-HK" altLang="zh-TW" sz="2800" dirty="0" smtClean="0"/>
              <a:t>堆肥是利用</a:t>
            </a:r>
            <a:r>
              <a:rPr lang="zh-TW" altLang="en-US" sz="2800" b="1" dirty="0" smtClean="0">
                <a:solidFill>
                  <a:srgbClr val="FF0000"/>
                </a:solidFill>
              </a:rPr>
              <a:t>廚餘</a:t>
            </a:r>
            <a:r>
              <a:rPr lang="zh-TW" altLang="en-US" sz="2800" dirty="0" smtClean="0"/>
              <a:t>，</a:t>
            </a:r>
            <a:r>
              <a:rPr lang="zh-HK" altLang="zh-TW" sz="2800" dirty="0" smtClean="0"/>
              <a:t>動植物遺體</a:t>
            </a:r>
            <a:r>
              <a:rPr lang="zh-TW" altLang="en-US" sz="2800" dirty="0" smtClean="0"/>
              <a:t>或</a:t>
            </a:r>
            <a:r>
              <a:rPr lang="zh-HK" altLang="zh-TW" sz="2800" dirty="0" smtClean="0"/>
              <a:t>排泄物，</a:t>
            </a:r>
            <a:r>
              <a:rPr lang="zh-TW" altLang="en-US" sz="2800" b="1" dirty="0" smtClean="0">
                <a:solidFill>
                  <a:srgbClr val="FF0000"/>
                </a:solidFill>
              </a:rPr>
              <a:t>經</a:t>
            </a:r>
            <a:r>
              <a:rPr lang="zh-HK" altLang="zh-TW" sz="2800" b="1" dirty="0" smtClean="0">
                <a:solidFill>
                  <a:srgbClr val="FF0000"/>
                </a:solidFill>
              </a:rPr>
              <a:t>微生物分解而製成的有機肥料</a:t>
            </a:r>
            <a:endParaRPr lang="en-US" altLang="zh-HK" sz="2800" b="1" dirty="0" smtClean="0">
              <a:solidFill>
                <a:srgbClr val="FF0000"/>
              </a:solidFill>
            </a:endParaRPr>
          </a:p>
          <a:p>
            <a:r>
              <a:rPr lang="zh-TW" altLang="en-US" sz="2800" dirty="0" smtClean="0"/>
              <a:t>環境保護署在</a:t>
            </a:r>
            <a:r>
              <a:rPr lang="en-US" altLang="zh-TW" sz="2800" dirty="0" smtClean="0"/>
              <a:t>2008</a:t>
            </a:r>
            <a:r>
              <a:rPr lang="zh-TW" altLang="en-US" sz="2800" dirty="0" smtClean="0"/>
              <a:t>年設立了一個</a:t>
            </a:r>
            <a:r>
              <a:rPr lang="zh-TW" altLang="en-US" sz="2800" b="1" dirty="0" smtClean="0">
                <a:solidFill>
                  <a:srgbClr val="FF0000"/>
                </a:solidFill>
              </a:rPr>
              <a:t>廚餘試驗處理設施</a:t>
            </a:r>
            <a:r>
              <a:rPr lang="zh-TW" altLang="en-US" sz="2800" dirty="0" smtClean="0"/>
              <a:t>，採用密封式堆肥技術處理廚餘</a:t>
            </a:r>
            <a:endParaRPr lang="en-US" altLang="zh-TW" sz="2800" dirty="0" smtClean="0"/>
          </a:p>
          <a:p>
            <a:endParaRPr lang="zh-TW" altLang="en-US" sz="2800" dirty="0"/>
          </a:p>
        </p:txBody>
      </p:sp>
      <p:sp>
        <p:nvSpPr>
          <p:cNvPr id="5" name="TextBox 4"/>
          <p:cNvSpPr txBox="1"/>
          <p:nvPr/>
        </p:nvSpPr>
        <p:spPr>
          <a:xfrm>
            <a:off x="0" y="6345323"/>
            <a:ext cx="7355732" cy="738664"/>
          </a:xfrm>
          <a:prstGeom prst="rect">
            <a:avLst/>
          </a:prstGeom>
          <a:noFill/>
        </p:spPr>
        <p:txBody>
          <a:bodyPr wrap="square" rtlCol="0">
            <a:spAutoFit/>
          </a:bodyPr>
          <a:lstStyle/>
          <a:p>
            <a:r>
              <a:rPr lang="en-US" altLang="zh-TW" sz="1400" dirty="0" smtClean="0"/>
              <a:t>Reference: </a:t>
            </a:r>
            <a:r>
              <a:rPr lang="zh-TW" altLang="en-US" sz="1400" dirty="0" smtClean="0"/>
              <a:t>環保署－</a:t>
            </a:r>
            <a:r>
              <a:rPr lang="zh-TW" altLang="en-US" sz="1400" b="1" dirty="0" smtClean="0"/>
              <a:t>九龍灣廚餘試驗處理設施</a:t>
            </a:r>
            <a:r>
              <a:rPr lang="zh-TW" altLang="en-US" sz="1400" dirty="0" smtClean="0"/>
              <a:t>　</a:t>
            </a:r>
            <a:r>
              <a:rPr lang="en-US" altLang="zh-TW" sz="1400" dirty="0" smtClean="0"/>
              <a:t> </a:t>
            </a:r>
          </a:p>
          <a:p>
            <a:r>
              <a:rPr lang="en-US" altLang="zh-TW" sz="1400" dirty="0" smtClean="0">
                <a:hlinkClick r:id="rId3"/>
              </a:rPr>
              <a:t>http://www.epd.gov.hk/epd/tc_chi/environmentinhk/waste/prob_solutions/owt_kowloon.html</a:t>
            </a:r>
            <a:endParaRPr lang="en-US" altLang="zh-TW" sz="1400" dirty="0" smtClean="0"/>
          </a:p>
          <a:p>
            <a:endParaRPr lang="zh-TW" altLang="en-US" sz="1400" dirty="0"/>
          </a:p>
        </p:txBody>
      </p:sp>
      <p:pic>
        <p:nvPicPr>
          <p:cNvPr id="63489" name="Picture 1" descr="C:\Users\owner\Desktop\Bill\Teaching\HKIED\SolidWaste\Figure\treatment_process.jpg"/>
          <p:cNvPicPr>
            <a:picLocks noChangeAspect="1" noChangeArrowheads="1"/>
          </p:cNvPicPr>
          <p:nvPr/>
        </p:nvPicPr>
        <p:blipFill>
          <a:blip r:embed="rId4" cstate="print"/>
          <a:srcRect/>
          <a:stretch>
            <a:fillRect/>
          </a:stretch>
        </p:blipFill>
        <p:spPr bwMode="auto">
          <a:xfrm>
            <a:off x="395536" y="2708920"/>
            <a:ext cx="6513853" cy="3604332"/>
          </a:xfrm>
          <a:prstGeom prst="rect">
            <a:avLst/>
          </a:prstGeom>
          <a:noFill/>
        </p:spPr>
      </p:pic>
      <p:pic>
        <p:nvPicPr>
          <p:cNvPr id="63491" name="Picture 3" descr="密封式堆肥裝置"/>
          <p:cNvPicPr>
            <a:picLocks noChangeAspect="1" noChangeArrowheads="1"/>
          </p:cNvPicPr>
          <p:nvPr/>
        </p:nvPicPr>
        <p:blipFill>
          <a:blip r:embed="rId5" cstate="print"/>
          <a:srcRect/>
          <a:stretch>
            <a:fillRect/>
          </a:stretch>
        </p:blipFill>
        <p:spPr bwMode="auto">
          <a:xfrm>
            <a:off x="6666726" y="3248980"/>
            <a:ext cx="2228458" cy="1512168"/>
          </a:xfrm>
          <a:prstGeom prst="rect">
            <a:avLst/>
          </a:prstGeom>
          <a:noFill/>
        </p:spPr>
      </p:pic>
      <p:sp>
        <p:nvSpPr>
          <p:cNvPr id="7" name="Slide Number Placeholder 6"/>
          <p:cNvSpPr>
            <a:spLocks noGrp="1"/>
          </p:cNvSpPr>
          <p:nvPr>
            <p:ph type="sldNum" sz="quarter" idx="12"/>
          </p:nvPr>
        </p:nvSpPr>
        <p:spPr/>
        <p:txBody>
          <a:bodyPr/>
          <a:lstStyle/>
          <a:p>
            <a:fld id="{A60300E7-B516-4DCA-BFD9-53C1136FA69E}" type="slidenum">
              <a:rPr lang="zh-TW" altLang="en-US" smtClean="0"/>
              <a:pPr/>
              <a:t>10</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3491"/>
                                        </p:tgtEl>
                                        <p:attrNameLst>
                                          <p:attrName>style.visibility</p:attrName>
                                        </p:attrNameLst>
                                      </p:cBhvr>
                                      <p:to>
                                        <p:strVal val="visible"/>
                                      </p:to>
                                    </p:set>
                                    <p:anim calcmode="lin" valueType="num">
                                      <p:cBhvr additive="base">
                                        <p:cTn id="17" dur="500" fill="hold"/>
                                        <p:tgtEl>
                                          <p:spTgt spid="63491"/>
                                        </p:tgtEl>
                                        <p:attrNameLst>
                                          <p:attrName>ppt_x</p:attrName>
                                        </p:attrNameLst>
                                      </p:cBhvr>
                                      <p:tavLst>
                                        <p:tav tm="0">
                                          <p:val>
                                            <p:strVal val="#ppt_x"/>
                                          </p:val>
                                        </p:tav>
                                        <p:tav tm="100000">
                                          <p:val>
                                            <p:strVal val="#ppt_x"/>
                                          </p:val>
                                        </p:tav>
                                      </p:tavLst>
                                    </p:anim>
                                    <p:anim calcmode="lin" valueType="num">
                                      <p:cBhvr additive="base">
                                        <p:cTn id="18" dur="500" fill="hold"/>
                                        <p:tgtEl>
                                          <p:spTgt spid="6349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3489"/>
                                        </p:tgtEl>
                                        <p:attrNameLst>
                                          <p:attrName>style.visibility</p:attrName>
                                        </p:attrNameLst>
                                      </p:cBhvr>
                                      <p:to>
                                        <p:strVal val="visible"/>
                                      </p:to>
                                    </p:set>
                                    <p:anim calcmode="lin" valueType="num">
                                      <p:cBhvr additive="base">
                                        <p:cTn id="21" dur="500" fill="hold"/>
                                        <p:tgtEl>
                                          <p:spTgt spid="63489"/>
                                        </p:tgtEl>
                                        <p:attrNameLst>
                                          <p:attrName>ppt_x</p:attrName>
                                        </p:attrNameLst>
                                      </p:cBhvr>
                                      <p:tavLst>
                                        <p:tav tm="0">
                                          <p:val>
                                            <p:strVal val="#ppt_x"/>
                                          </p:val>
                                        </p:tav>
                                        <p:tav tm="100000">
                                          <p:val>
                                            <p:strVal val="#ppt_x"/>
                                          </p:val>
                                        </p:tav>
                                      </p:tavLst>
                                    </p:anim>
                                    <p:anim calcmode="lin" valueType="num">
                                      <p:cBhvr additive="base">
                                        <p:cTn id="22" dur="500" fill="hold"/>
                                        <p:tgtEl>
                                          <p:spTgt spid="63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7560332" y="224644"/>
            <a:ext cx="1332148" cy="1332148"/>
          </a:xfrm>
          <a:prstGeom prst="rect">
            <a:avLst/>
          </a:prstGeom>
          <a:noFill/>
          <a:ln w="9525">
            <a:noFill/>
            <a:miter lim="800000"/>
            <a:headEnd/>
            <a:tailEnd/>
          </a:ln>
        </p:spPr>
      </p:pic>
      <p:sp>
        <p:nvSpPr>
          <p:cNvPr id="2" name="Title 1"/>
          <p:cNvSpPr>
            <a:spLocks noGrp="1"/>
          </p:cNvSpPr>
          <p:nvPr>
            <p:ph type="title"/>
          </p:nvPr>
        </p:nvSpPr>
        <p:spPr>
          <a:xfrm>
            <a:off x="467544" y="0"/>
            <a:ext cx="8229600" cy="980728"/>
          </a:xfrm>
        </p:spPr>
        <p:txBody>
          <a:bodyPr/>
          <a:lstStyle/>
          <a:p>
            <a:r>
              <a:rPr lang="zh-TW" altLang="zh-TW" b="1" dirty="0" smtClean="0">
                <a:solidFill>
                  <a:srgbClr val="00B0F0"/>
                </a:solidFill>
              </a:rPr>
              <a:t>鋁罐</a:t>
            </a:r>
            <a:r>
              <a:rPr lang="zh-TW" altLang="en-US" b="1" dirty="0" smtClean="0">
                <a:solidFill>
                  <a:srgbClr val="00B0F0"/>
                </a:solidFill>
              </a:rPr>
              <a:t>的回收再造</a:t>
            </a:r>
            <a:endParaRPr lang="zh-TW" altLang="en-US" dirty="0">
              <a:solidFill>
                <a:srgbClr val="00B0F0"/>
              </a:solidFill>
            </a:endParaRPr>
          </a:p>
        </p:txBody>
      </p:sp>
      <p:sp>
        <p:nvSpPr>
          <p:cNvPr id="3" name="Content Placeholder 2"/>
          <p:cNvSpPr>
            <a:spLocks noGrp="1"/>
          </p:cNvSpPr>
          <p:nvPr>
            <p:ph idx="1"/>
          </p:nvPr>
        </p:nvSpPr>
        <p:spPr>
          <a:xfrm>
            <a:off x="457200" y="872716"/>
            <a:ext cx="8229600" cy="5253447"/>
          </a:xfrm>
        </p:spPr>
        <p:txBody>
          <a:bodyPr>
            <a:normAutofit/>
          </a:bodyPr>
          <a:lstStyle/>
          <a:p>
            <a:r>
              <a:rPr lang="zh-TW" altLang="en-US" sz="2800" dirty="0" smtClean="0"/>
              <a:t>每回收一個鋁罐，比重新制造一個</a:t>
            </a:r>
            <a:r>
              <a:rPr lang="zh-TW" altLang="en-US" sz="2800" b="1" dirty="0" smtClean="0">
                <a:solidFill>
                  <a:srgbClr val="FF0000"/>
                </a:solidFill>
              </a:rPr>
              <a:t>可少　                 消耗</a:t>
            </a:r>
            <a:r>
              <a:rPr lang="en-US" altLang="zh-TW" sz="2800" b="1" dirty="0" smtClean="0">
                <a:solidFill>
                  <a:srgbClr val="FF0000"/>
                </a:solidFill>
              </a:rPr>
              <a:t>95%</a:t>
            </a:r>
            <a:r>
              <a:rPr lang="zh-TW" altLang="en-US" sz="2800" b="1" dirty="0" smtClean="0">
                <a:solidFill>
                  <a:srgbClr val="FF0000"/>
                </a:solidFill>
              </a:rPr>
              <a:t>能源</a:t>
            </a:r>
            <a:r>
              <a:rPr lang="zh-TW" altLang="en-US" sz="2800" dirty="0" smtClean="0"/>
              <a:t>，電力足夠看三小時電視 </a:t>
            </a:r>
            <a:r>
              <a:rPr lang="en-US" altLang="zh-TW" sz="2800" dirty="0" smtClean="0"/>
              <a:t>[1,2]</a:t>
            </a:r>
          </a:p>
          <a:p>
            <a:r>
              <a:rPr lang="zh-TW" altLang="en-US" sz="2800" dirty="0" smtClean="0"/>
              <a:t>鋁罐有較高回收價值，足以彌補回收成本</a:t>
            </a:r>
            <a:endParaRPr lang="en-US" altLang="zh-TW" sz="2800" dirty="0" smtClean="0"/>
          </a:p>
          <a:p>
            <a:endParaRPr lang="zh-TW" altLang="en-US" sz="2800" dirty="0"/>
          </a:p>
        </p:txBody>
      </p:sp>
      <p:pic>
        <p:nvPicPr>
          <p:cNvPr id="4" name="Picture 9" descr="http://www.epd.gov.hk/epd/misc/er/er2003/english/images/waste/25EVER.jpg">
            <a:hlinkClick r:id="rId3"/>
          </p:cNvPr>
          <p:cNvPicPr>
            <a:picLocks noChangeAspect="1" noChangeArrowheads="1"/>
          </p:cNvPicPr>
          <p:nvPr/>
        </p:nvPicPr>
        <p:blipFill>
          <a:blip r:embed="rId4" cstate="print"/>
          <a:srcRect/>
          <a:stretch>
            <a:fillRect/>
          </a:stretch>
        </p:blipFill>
        <p:spPr bwMode="auto">
          <a:xfrm>
            <a:off x="5616116" y="2528900"/>
            <a:ext cx="1764196" cy="1604928"/>
          </a:xfrm>
          <a:prstGeom prst="rect">
            <a:avLst/>
          </a:prstGeom>
          <a:noFill/>
        </p:spPr>
      </p:pic>
      <p:sp>
        <p:nvSpPr>
          <p:cNvPr id="5" name="TextBox 4"/>
          <p:cNvSpPr txBox="1"/>
          <p:nvPr/>
        </p:nvSpPr>
        <p:spPr>
          <a:xfrm>
            <a:off x="359532" y="2564904"/>
            <a:ext cx="5436096" cy="4647426"/>
          </a:xfrm>
          <a:prstGeom prst="rect">
            <a:avLst/>
          </a:prstGeom>
          <a:noFill/>
        </p:spPr>
        <p:txBody>
          <a:bodyPr wrap="square" rtlCol="0">
            <a:spAutoFit/>
          </a:bodyPr>
          <a:lstStyle/>
          <a:p>
            <a:r>
              <a:rPr lang="zh-TW" altLang="en-US" sz="2600" b="1" dirty="0" smtClean="0">
                <a:solidFill>
                  <a:srgbClr val="FF0000"/>
                </a:solidFill>
              </a:rPr>
              <a:t>再造過程</a:t>
            </a:r>
            <a:endParaRPr lang="en-US" altLang="zh-TW" sz="2600" b="1" dirty="0" smtClean="0">
              <a:solidFill>
                <a:srgbClr val="FF0000"/>
              </a:solidFill>
            </a:endParaRPr>
          </a:p>
          <a:p>
            <a:pPr marL="457200" indent="-457200">
              <a:buFont typeface="+mj-lt"/>
              <a:buAutoNum type="arabicPeriod"/>
            </a:pPr>
            <a:r>
              <a:rPr lang="zh-TW" altLang="en-US" sz="2600" b="1" dirty="0" smtClean="0"/>
              <a:t>回收 </a:t>
            </a:r>
            <a:r>
              <a:rPr lang="en-US" altLang="zh-TW" sz="2600" b="1" dirty="0" smtClean="0"/>
              <a:t>– </a:t>
            </a:r>
            <a:r>
              <a:rPr lang="zh-TW" altLang="en-US" sz="2600" dirty="0" smtClean="0"/>
              <a:t>壓縮成塊</a:t>
            </a:r>
            <a:endParaRPr lang="zh-TW" altLang="zh-TW" sz="2600" dirty="0" smtClean="0"/>
          </a:p>
          <a:p>
            <a:pPr marL="457200" indent="-457200">
              <a:buFont typeface="+mj-lt"/>
              <a:buAutoNum type="arabicPeriod"/>
            </a:pPr>
            <a:r>
              <a:rPr lang="zh-TW" altLang="zh-TW" sz="2800" b="1" dirty="0" smtClean="0"/>
              <a:t>切碎</a:t>
            </a:r>
            <a:r>
              <a:rPr lang="en-US" altLang="zh-TW" sz="2800" b="1" dirty="0" smtClean="0"/>
              <a:t> - </a:t>
            </a:r>
            <a:r>
              <a:rPr lang="zh-TW" altLang="zh-TW" sz="2800" dirty="0" smtClean="0"/>
              <a:t>大捆的鋁罐被粉碎機切碎</a:t>
            </a:r>
            <a:endParaRPr lang="zh-TW" altLang="zh-TW" sz="2600" dirty="0" smtClean="0"/>
          </a:p>
          <a:p>
            <a:pPr marL="457200" indent="-457200">
              <a:buFont typeface="+mj-lt"/>
              <a:buAutoNum type="arabicPeriod"/>
            </a:pPr>
            <a:r>
              <a:rPr lang="zh-TW" altLang="zh-TW" sz="2800" b="1" dirty="0" smtClean="0"/>
              <a:t>塗層去除</a:t>
            </a:r>
            <a:r>
              <a:rPr lang="en-US" altLang="zh-TW" sz="2600" b="1" dirty="0" smtClean="0"/>
              <a:t>  -</a:t>
            </a:r>
            <a:r>
              <a:rPr lang="zh-TW" altLang="en-US" sz="2600" b="1" dirty="0" smtClean="0"/>
              <a:t>　</a:t>
            </a:r>
            <a:r>
              <a:rPr lang="zh-TW" altLang="zh-TW" sz="2800" dirty="0" smtClean="0"/>
              <a:t>鋁表面的漆或塗料在隔熱傳送帶上被熱風</a:t>
            </a:r>
            <a:r>
              <a:rPr lang="zh-TW" altLang="en-US" sz="2800" dirty="0" smtClean="0"/>
              <a:t>清除</a:t>
            </a:r>
            <a:endParaRPr lang="zh-TW" altLang="zh-TW" sz="2600" dirty="0" smtClean="0"/>
          </a:p>
          <a:p>
            <a:pPr marL="457200" indent="-457200">
              <a:buFont typeface="+mj-lt"/>
              <a:buAutoNum type="arabicPeriod"/>
            </a:pPr>
            <a:r>
              <a:rPr lang="zh-TW" altLang="en-US" sz="2600" b="1" dirty="0" smtClean="0"/>
              <a:t>溶化</a:t>
            </a:r>
            <a:r>
              <a:rPr lang="en-US" altLang="zh-TW" sz="2600" b="1" dirty="0" smtClean="0"/>
              <a:t> </a:t>
            </a:r>
          </a:p>
          <a:p>
            <a:pPr marL="457200" indent="-457200">
              <a:buFont typeface="+mj-lt"/>
              <a:buAutoNum type="arabicPeriod"/>
            </a:pPr>
            <a:r>
              <a:rPr lang="zh-TW" altLang="zh-TW" sz="2800" b="1" dirty="0" smtClean="0"/>
              <a:t>鑄造</a:t>
            </a:r>
            <a:endParaRPr lang="zh-TW" altLang="zh-TW" sz="2600" dirty="0" smtClean="0"/>
          </a:p>
          <a:p>
            <a:pPr marL="457200" indent="-457200"/>
            <a:endParaRPr lang="zh-TW" altLang="zh-TW" sz="2600" dirty="0" smtClean="0"/>
          </a:p>
          <a:p>
            <a:endParaRPr lang="zh-TW" altLang="zh-TW" sz="2600" dirty="0" smtClean="0"/>
          </a:p>
          <a:p>
            <a:endParaRPr lang="zh-TW" altLang="en-US" sz="2600" dirty="0"/>
          </a:p>
        </p:txBody>
      </p:sp>
      <p:sp>
        <p:nvSpPr>
          <p:cNvPr id="6" name="TextBox 5"/>
          <p:cNvSpPr txBox="1"/>
          <p:nvPr/>
        </p:nvSpPr>
        <p:spPr>
          <a:xfrm>
            <a:off x="3167844" y="5913276"/>
            <a:ext cx="5698740" cy="1169551"/>
          </a:xfrm>
          <a:prstGeom prst="rect">
            <a:avLst/>
          </a:prstGeom>
          <a:noFill/>
        </p:spPr>
        <p:txBody>
          <a:bodyPr wrap="none" rtlCol="0">
            <a:spAutoFit/>
          </a:bodyPr>
          <a:lstStyle/>
          <a:p>
            <a:r>
              <a:rPr lang="en-US" altLang="zh-TW" sz="1400" b="1" dirty="0" smtClean="0"/>
              <a:t>Reference:</a:t>
            </a:r>
          </a:p>
          <a:p>
            <a:r>
              <a:rPr lang="en-US" altLang="zh-TW" sz="1400" dirty="0" smtClean="0"/>
              <a:t>[1]</a:t>
            </a:r>
            <a:r>
              <a:rPr lang="zh-TW" altLang="en-US" sz="1400" b="1" dirty="0" smtClean="0"/>
              <a:t>香港慈濟志工 </a:t>
            </a:r>
            <a:r>
              <a:rPr lang="en-US" altLang="zh-TW" sz="1400" dirty="0" smtClean="0">
                <a:hlinkClick r:id="rId5"/>
              </a:rPr>
              <a:t>http://tcwaiwai.com/4.html</a:t>
            </a:r>
            <a:endParaRPr lang="en-US" altLang="zh-TW" sz="1400" dirty="0" smtClean="0"/>
          </a:p>
          <a:p>
            <a:r>
              <a:rPr lang="en-US" altLang="zh-TW" sz="1400" dirty="0" smtClean="0"/>
              <a:t>[2] </a:t>
            </a:r>
            <a:r>
              <a:rPr lang="en-US" altLang="zh-TW" sz="1400" dirty="0" smtClean="0">
                <a:hlinkClick r:id="rId6"/>
              </a:rPr>
              <a:t>The price of virtue"</a:t>
            </a:r>
            <a:r>
              <a:rPr lang="en-US" altLang="zh-TW" sz="1400" dirty="0" smtClean="0"/>
              <a:t>. </a:t>
            </a:r>
            <a:r>
              <a:rPr lang="en-US" altLang="zh-TW" sz="1400" i="1" dirty="0" smtClean="0"/>
              <a:t>The Economist</a:t>
            </a:r>
            <a:r>
              <a:rPr lang="en-US" altLang="zh-TW" sz="1400" dirty="0" smtClean="0"/>
              <a:t>. (2007)</a:t>
            </a:r>
          </a:p>
          <a:p>
            <a:r>
              <a:rPr lang="en-US" altLang="zh-TW" sz="1400" dirty="0" smtClean="0"/>
              <a:t>[3] </a:t>
            </a:r>
            <a:r>
              <a:rPr lang="en-US" altLang="zh-TW" sz="1400" dirty="0" smtClean="0">
                <a:hlinkClick r:id="rId7"/>
              </a:rPr>
              <a:t>http://www.novelis.com/zh-chs/pages/The-Recycling-Process.aspx</a:t>
            </a:r>
            <a:endParaRPr lang="en-US" altLang="zh-TW" sz="1400" dirty="0" smtClean="0"/>
          </a:p>
          <a:p>
            <a:endParaRPr lang="zh-TW" altLang="en-US" sz="1400" dirty="0"/>
          </a:p>
        </p:txBody>
      </p:sp>
      <p:pic>
        <p:nvPicPr>
          <p:cNvPr id="1026" name="Picture 2" descr="http://www.novelis.com/zh-chs/Novelis_Page_Images/sustainability-aluminum-can-shredding.jpg"/>
          <p:cNvPicPr>
            <a:picLocks noChangeAspect="1" noChangeArrowheads="1"/>
          </p:cNvPicPr>
          <p:nvPr/>
        </p:nvPicPr>
        <p:blipFill>
          <a:blip r:embed="rId8" cstate="print"/>
          <a:srcRect/>
          <a:stretch>
            <a:fillRect/>
          </a:stretch>
        </p:blipFill>
        <p:spPr bwMode="auto">
          <a:xfrm>
            <a:off x="5724128" y="4545124"/>
            <a:ext cx="1800200" cy="1196604"/>
          </a:xfrm>
          <a:prstGeom prst="rect">
            <a:avLst/>
          </a:prstGeom>
          <a:noFill/>
        </p:spPr>
      </p:pic>
      <p:pic>
        <p:nvPicPr>
          <p:cNvPr id="1028" name="Picture 4" descr="http://www.novelis.com/zh-chs/Novelis_Page_Images/sustainability-aluminum-can-decoating.jpg"/>
          <p:cNvPicPr>
            <a:picLocks noChangeAspect="1" noChangeArrowheads="1"/>
          </p:cNvPicPr>
          <p:nvPr/>
        </p:nvPicPr>
        <p:blipFill>
          <a:blip r:embed="rId9" cstate="print"/>
          <a:srcRect/>
          <a:stretch>
            <a:fillRect/>
          </a:stretch>
        </p:blipFill>
        <p:spPr bwMode="auto">
          <a:xfrm>
            <a:off x="7128284" y="5013176"/>
            <a:ext cx="1619250" cy="1304925"/>
          </a:xfrm>
          <a:prstGeom prst="rect">
            <a:avLst/>
          </a:prstGeom>
          <a:noFill/>
          <a:ln w="50800">
            <a:solidFill>
              <a:schemeClr val="bg1"/>
            </a:solidFill>
          </a:ln>
        </p:spPr>
      </p:pic>
      <p:pic>
        <p:nvPicPr>
          <p:cNvPr id="1031" name="Picture 7" descr="https://upload.wikimedia.org/wikipedia/commons/thumb/c/c9/Pressed-cans.jpg/200px-Pressed-cans.jpg">
            <a:hlinkClick r:id="rId10"/>
          </p:cNvPr>
          <p:cNvPicPr>
            <a:picLocks noChangeAspect="1" noChangeArrowheads="1"/>
          </p:cNvPicPr>
          <p:nvPr/>
        </p:nvPicPr>
        <p:blipFill>
          <a:blip r:embed="rId11" cstate="print"/>
          <a:srcRect/>
          <a:stretch>
            <a:fillRect/>
          </a:stretch>
        </p:blipFill>
        <p:spPr bwMode="auto">
          <a:xfrm>
            <a:off x="7344307" y="3212976"/>
            <a:ext cx="1536171" cy="1152128"/>
          </a:xfrm>
          <a:prstGeom prst="rect">
            <a:avLst/>
          </a:prstGeom>
          <a:noFill/>
          <a:ln w="50800">
            <a:solidFill>
              <a:schemeClr val="bg1"/>
            </a:solidFill>
          </a:ln>
        </p:spPr>
      </p:pic>
      <p:sp>
        <p:nvSpPr>
          <p:cNvPr id="14" name="Down Arrow 13"/>
          <p:cNvSpPr/>
          <p:nvPr/>
        </p:nvSpPr>
        <p:spPr>
          <a:xfrm rot="2447313">
            <a:off x="7009239" y="4210055"/>
            <a:ext cx="648072" cy="648072"/>
          </a:xfrm>
          <a:prstGeom prst="downArrow">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Slide Number Placeholder 11"/>
          <p:cNvSpPr>
            <a:spLocks noGrp="1"/>
          </p:cNvSpPr>
          <p:nvPr>
            <p:ph type="sldNum" sz="quarter" idx="12"/>
          </p:nvPr>
        </p:nvSpPr>
        <p:spPr/>
        <p:txBody>
          <a:bodyPr/>
          <a:lstStyle/>
          <a:p>
            <a:fld id="{A60300E7-B516-4DCA-BFD9-53C1136FA69E}" type="slidenum">
              <a:rPr lang="zh-TW" altLang="en-US" smtClean="0"/>
              <a:pPr/>
              <a:t>11</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anim calcmode="lin" valueType="num">
                                      <p:cBhvr additive="base">
                                        <p:cTn id="33" dur="500" fill="hold"/>
                                        <p:tgtEl>
                                          <p:spTgt spid="1031"/>
                                        </p:tgtEl>
                                        <p:attrNameLst>
                                          <p:attrName>ppt_x</p:attrName>
                                        </p:attrNameLst>
                                      </p:cBhvr>
                                      <p:tavLst>
                                        <p:tav tm="0">
                                          <p:val>
                                            <p:strVal val="#ppt_x"/>
                                          </p:val>
                                        </p:tav>
                                        <p:tav tm="100000">
                                          <p:val>
                                            <p:strVal val="#ppt_x"/>
                                          </p:val>
                                        </p:tav>
                                      </p:tavLst>
                                    </p:anim>
                                    <p:anim calcmode="lin" valueType="num">
                                      <p:cBhvr additive="base">
                                        <p:cTn id="3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additive="base">
                                        <p:cTn id="59" dur="500" fill="hold"/>
                                        <p:tgtEl>
                                          <p:spTgt spid="1028"/>
                                        </p:tgtEl>
                                        <p:attrNameLst>
                                          <p:attrName>ppt_x</p:attrName>
                                        </p:attrNameLst>
                                      </p:cBhvr>
                                      <p:tavLst>
                                        <p:tav tm="0">
                                          <p:val>
                                            <p:strVal val="#ppt_x"/>
                                          </p:val>
                                        </p:tav>
                                        <p:tav tm="100000">
                                          <p:val>
                                            <p:strVal val="#ppt_x"/>
                                          </p:val>
                                        </p:tav>
                                      </p:tavLst>
                                    </p:anim>
                                    <p:anim calcmode="lin" valueType="num">
                                      <p:cBhvr additive="base">
                                        <p:cTn id="6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 calcmode="lin" valueType="num">
                                      <p:cBhvr additive="base">
                                        <p:cTn id="6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 calcmode="lin" valueType="num">
                                      <p:cBhvr additive="base">
                                        <p:cTn id="7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zh-TW" altLang="en-US" b="1" dirty="0" smtClean="0">
                <a:solidFill>
                  <a:srgbClr val="00B0F0"/>
                </a:solidFill>
              </a:rPr>
              <a:t>玻璃樽的回收再造</a:t>
            </a:r>
            <a:endParaRPr lang="zh-TW" altLang="en-US" b="1" dirty="0">
              <a:solidFill>
                <a:srgbClr val="00B0F0"/>
              </a:solidFill>
            </a:endParaRPr>
          </a:p>
        </p:txBody>
      </p:sp>
      <p:sp>
        <p:nvSpPr>
          <p:cNvPr id="3" name="Content Placeholder 2"/>
          <p:cNvSpPr>
            <a:spLocks noGrp="1"/>
          </p:cNvSpPr>
          <p:nvPr>
            <p:ph idx="1"/>
          </p:nvPr>
        </p:nvSpPr>
        <p:spPr>
          <a:xfrm>
            <a:off x="287524" y="908720"/>
            <a:ext cx="8640960" cy="5217443"/>
          </a:xfrm>
        </p:spPr>
        <p:txBody>
          <a:bodyPr>
            <a:normAutofit/>
          </a:bodyPr>
          <a:lstStyle/>
          <a:p>
            <a:r>
              <a:rPr lang="zh-TW" altLang="en-US" sz="2800" dirty="0" smtClean="0"/>
              <a:t>玻璃樽（每天約</a:t>
            </a:r>
            <a:r>
              <a:rPr lang="en-US" altLang="zh-TW" sz="2800" dirty="0" smtClean="0"/>
              <a:t>150 </a:t>
            </a:r>
            <a:r>
              <a:rPr lang="zh-TW" altLang="en-US" sz="2800" dirty="0" smtClean="0"/>
              <a:t>公噸）對堆填區構成的壓力，相對於紙盒（每天</a:t>
            </a:r>
            <a:r>
              <a:rPr lang="en-US" altLang="zh-TW" sz="2800" dirty="0" smtClean="0"/>
              <a:t>80 </a:t>
            </a:r>
            <a:r>
              <a:rPr lang="zh-TW" altLang="en-US" sz="2800" dirty="0" smtClean="0"/>
              <a:t>公噸）或塑膠飲品容器（每天最多</a:t>
            </a:r>
            <a:r>
              <a:rPr lang="en-US" altLang="zh-TW" sz="2800" dirty="0" smtClean="0"/>
              <a:t>100 </a:t>
            </a:r>
            <a:r>
              <a:rPr lang="zh-TW" altLang="en-US" sz="2800" dirty="0" smtClean="0"/>
              <a:t>公噸）較為嚴重及迫切 </a:t>
            </a:r>
            <a:r>
              <a:rPr lang="en-US" altLang="zh-TW" sz="2800" dirty="0" smtClean="0"/>
              <a:t>[1]</a:t>
            </a:r>
          </a:p>
          <a:p>
            <a:r>
              <a:rPr lang="en-US" altLang="zh-TW" sz="2800" dirty="0" smtClean="0"/>
              <a:t>2012</a:t>
            </a:r>
            <a:r>
              <a:rPr lang="zh-TW" altLang="en-US" sz="2800" dirty="0" smtClean="0"/>
              <a:t>年共回收約</a:t>
            </a:r>
            <a:r>
              <a:rPr lang="en-US" altLang="zh-TW" sz="2800" dirty="0" smtClean="0"/>
              <a:t>7 000</a:t>
            </a:r>
            <a:r>
              <a:rPr lang="zh-TW" altLang="en-US" sz="2800" dirty="0" smtClean="0"/>
              <a:t>公噸廢玻璃樽，約佔全港產生的廢玻璃樽總量的</a:t>
            </a:r>
            <a:r>
              <a:rPr lang="en-US" altLang="zh-TW" sz="2800" dirty="0" smtClean="0"/>
              <a:t>7.7%</a:t>
            </a:r>
            <a:r>
              <a:rPr lang="zh-TW" altLang="en-US" sz="2800" dirty="0" smtClean="0"/>
              <a:t> </a:t>
            </a:r>
            <a:r>
              <a:rPr lang="en-US" altLang="zh-TW" sz="2800" dirty="0" smtClean="0"/>
              <a:t>[2]	</a:t>
            </a:r>
          </a:p>
          <a:p>
            <a:endParaRPr lang="en-US" altLang="zh-TW" sz="2800" dirty="0" smtClean="0"/>
          </a:p>
          <a:p>
            <a:endParaRPr lang="zh-TW" altLang="en-US" sz="2800" dirty="0"/>
          </a:p>
        </p:txBody>
      </p:sp>
      <p:sp>
        <p:nvSpPr>
          <p:cNvPr id="4" name="TextBox 3"/>
          <p:cNvSpPr txBox="1"/>
          <p:nvPr/>
        </p:nvSpPr>
        <p:spPr>
          <a:xfrm>
            <a:off x="0" y="6119336"/>
            <a:ext cx="8866584" cy="738664"/>
          </a:xfrm>
          <a:prstGeom prst="rect">
            <a:avLst/>
          </a:prstGeom>
          <a:noFill/>
        </p:spPr>
        <p:txBody>
          <a:bodyPr wrap="square" rtlCol="0">
            <a:spAutoFit/>
          </a:bodyPr>
          <a:lstStyle/>
          <a:p>
            <a:r>
              <a:rPr lang="en-US" altLang="zh-TW" sz="1400" b="1" dirty="0" smtClean="0"/>
              <a:t>Reference:</a:t>
            </a:r>
          </a:p>
          <a:p>
            <a:r>
              <a:rPr lang="en-US" altLang="zh-TW" sz="1400" dirty="0" smtClean="0"/>
              <a:t>[1] </a:t>
            </a:r>
            <a:r>
              <a:rPr lang="zh-TW" altLang="en-US" sz="1400" dirty="0" smtClean="0"/>
              <a:t>環境署</a:t>
            </a:r>
            <a:r>
              <a:rPr lang="en-US" altLang="zh-TW" sz="1400" dirty="0" smtClean="0"/>
              <a:t>《</a:t>
            </a:r>
            <a:r>
              <a:rPr lang="zh-TW" altLang="en-US" sz="1400" dirty="0" smtClean="0"/>
              <a:t>飲品玻璃樽生產者責任計劃</a:t>
            </a:r>
            <a:r>
              <a:rPr lang="en-US" altLang="zh-TW" sz="1400" dirty="0" smtClean="0"/>
              <a:t>》</a:t>
            </a:r>
            <a:r>
              <a:rPr lang="zh-TW" altLang="en-US" sz="1400" dirty="0" smtClean="0"/>
              <a:t>公眾諮詢文件 </a:t>
            </a:r>
            <a:r>
              <a:rPr lang="en-US" altLang="zh-TW" sz="1400" dirty="0" smtClean="0"/>
              <a:t>Chapter 5</a:t>
            </a:r>
          </a:p>
          <a:p>
            <a:r>
              <a:rPr lang="en-US" altLang="zh-TW" sz="1400" dirty="0" smtClean="0"/>
              <a:t>[2]</a:t>
            </a:r>
            <a:r>
              <a:rPr lang="zh-TW" altLang="en-US" sz="1400" dirty="0" smtClean="0"/>
              <a:t>環境署  廢物減量及循環再造  資料單張６</a:t>
            </a:r>
            <a:r>
              <a:rPr lang="en-US" altLang="zh-TW" sz="1400" dirty="0" smtClean="0"/>
              <a:t>(2014)</a:t>
            </a:r>
          </a:p>
        </p:txBody>
      </p:sp>
      <p:sp>
        <p:nvSpPr>
          <p:cNvPr id="5" name="TextBox 4"/>
          <p:cNvSpPr txBox="1"/>
          <p:nvPr/>
        </p:nvSpPr>
        <p:spPr>
          <a:xfrm>
            <a:off x="3707904" y="3284984"/>
            <a:ext cx="5436096" cy="4283321"/>
          </a:xfrm>
          <a:prstGeom prst="rect">
            <a:avLst/>
          </a:prstGeom>
          <a:noFill/>
        </p:spPr>
        <p:txBody>
          <a:bodyPr wrap="square" rtlCol="0">
            <a:spAutoFit/>
          </a:bodyPr>
          <a:lstStyle/>
          <a:p>
            <a:r>
              <a:rPr lang="zh-TW" altLang="en-US" sz="2600" b="1" dirty="0" smtClean="0">
                <a:solidFill>
                  <a:srgbClr val="FF0000"/>
                </a:solidFill>
              </a:rPr>
              <a:t>再造過程</a:t>
            </a:r>
            <a:endParaRPr lang="en-US" altLang="zh-TW" sz="2600" b="1" dirty="0" smtClean="0">
              <a:solidFill>
                <a:srgbClr val="FF0000"/>
              </a:solidFill>
            </a:endParaRPr>
          </a:p>
          <a:p>
            <a:pPr marL="457200" indent="-457200">
              <a:buFont typeface="+mj-lt"/>
              <a:buAutoNum type="arabicPeriod"/>
            </a:pPr>
            <a:r>
              <a:rPr lang="zh-TW" altLang="en-US" sz="2600" b="1" dirty="0" smtClean="0"/>
              <a:t>回收及分類</a:t>
            </a:r>
            <a:endParaRPr lang="zh-TW" altLang="zh-TW" sz="2600" b="1" dirty="0" smtClean="0"/>
          </a:p>
          <a:p>
            <a:pPr marL="457200" indent="-457200">
              <a:buFont typeface="+mj-lt"/>
              <a:buAutoNum type="arabicPeriod"/>
            </a:pPr>
            <a:r>
              <a:rPr lang="zh-TW" altLang="en-US" sz="2800" b="1" dirty="0" smtClean="0"/>
              <a:t>打碎</a:t>
            </a:r>
            <a:r>
              <a:rPr lang="zh-TW" altLang="en-US" sz="2800" dirty="0" smtClean="0"/>
              <a:t>及</a:t>
            </a:r>
            <a:r>
              <a:rPr lang="zh-TW" altLang="en-US" sz="2800" b="1" dirty="0" smtClean="0"/>
              <a:t>磨成玻璃砂</a:t>
            </a:r>
            <a:endParaRPr lang="en-US" altLang="zh-TW" sz="2800" b="1" dirty="0" smtClean="0"/>
          </a:p>
          <a:p>
            <a:pPr marL="457200" indent="-457200">
              <a:buFont typeface="+mj-lt"/>
              <a:buAutoNum type="arabicPeriod"/>
            </a:pPr>
            <a:r>
              <a:rPr lang="zh-TW" altLang="en-US" sz="2800" dirty="0" smtClean="0"/>
              <a:t>與碎石、英泥及其他物料</a:t>
            </a:r>
            <a:r>
              <a:rPr lang="zh-TW" altLang="en-US" sz="2800" b="1" dirty="0" smtClean="0"/>
              <a:t>混和</a:t>
            </a:r>
            <a:endParaRPr lang="en-US" altLang="zh-TW" sz="2600" b="1" dirty="0" smtClean="0"/>
          </a:p>
          <a:p>
            <a:pPr marL="457200" indent="-457200">
              <a:buFont typeface="+mj-lt"/>
              <a:buAutoNum type="arabicPeriod"/>
            </a:pPr>
            <a:r>
              <a:rPr lang="zh-TW" altLang="en-US" sz="2800" b="1" dirty="0" smtClean="0"/>
              <a:t>注模</a:t>
            </a:r>
            <a:endParaRPr lang="en-US" altLang="zh-TW" sz="2800" b="1" dirty="0" smtClean="0"/>
          </a:p>
          <a:p>
            <a:pPr marL="457200" indent="-457200">
              <a:buFont typeface="+mj-lt"/>
              <a:buAutoNum type="arabicPeriod"/>
            </a:pPr>
            <a:r>
              <a:rPr lang="zh-TW" altLang="en-US" sz="2800" dirty="0" smtClean="0"/>
              <a:t>製成含回收玻璃成份的行人路磚</a:t>
            </a:r>
            <a:endParaRPr lang="zh-TW" altLang="zh-TW" sz="2600" dirty="0" smtClean="0"/>
          </a:p>
          <a:p>
            <a:pPr marL="457200" indent="-457200"/>
            <a:endParaRPr lang="zh-TW" altLang="zh-TW" sz="2600" dirty="0" smtClean="0"/>
          </a:p>
          <a:p>
            <a:endParaRPr lang="zh-TW" altLang="zh-TW" sz="2600" dirty="0" smtClean="0"/>
          </a:p>
          <a:p>
            <a:endParaRPr lang="zh-TW" altLang="en-US" sz="2600" dirty="0"/>
          </a:p>
        </p:txBody>
      </p:sp>
      <p:pic>
        <p:nvPicPr>
          <p:cNvPr id="1026" name="Picture 2"/>
          <p:cNvPicPr>
            <a:picLocks noChangeAspect="1" noChangeArrowheads="1"/>
          </p:cNvPicPr>
          <p:nvPr/>
        </p:nvPicPr>
        <p:blipFill>
          <a:blip r:embed="rId3" cstate="print"/>
          <a:srcRect/>
          <a:stretch>
            <a:fillRect/>
          </a:stretch>
        </p:blipFill>
        <p:spPr bwMode="auto">
          <a:xfrm>
            <a:off x="287524" y="3320988"/>
            <a:ext cx="1666875" cy="2076450"/>
          </a:xfrm>
          <a:prstGeom prst="rect">
            <a:avLst/>
          </a:prstGeom>
          <a:noFill/>
          <a:ln w="9525">
            <a:noFill/>
            <a:miter lim="800000"/>
            <a:headEnd/>
            <a:tailEnd/>
          </a:ln>
        </p:spPr>
      </p:pic>
      <p:grpSp>
        <p:nvGrpSpPr>
          <p:cNvPr id="14" name="Group 13"/>
          <p:cNvGrpSpPr/>
          <p:nvPr/>
        </p:nvGrpSpPr>
        <p:grpSpPr>
          <a:xfrm>
            <a:off x="1727684" y="3284984"/>
            <a:ext cx="1962336" cy="1276350"/>
            <a:chOff x="1727684" y="3284984"/>
            <a:chExt cx="1962336" cy="1276350"/>
          </a:xfrm>
        </p:grpSpPr>
        <p:pic>
          <p:nvPicPr>
            <p:cNvPr id="1028" name="Picture 4"/>
            <p:cNvPicPr>
              <a:picLocks noChangeAspect="1" noChangeArrowheads="1"/>
            </p:cNvPicPr>
            <p:nvPr/>
          </p:nvPicPr>
          <p:blipFill>
            <a:blip r:embed="rId4" cstate="print"/>
            <a:srcRect/>
            <a:stretch>
              <a:fillRect/>
            </a:stretch>
          </p:blipFill>
          <p:spPr bwMode="auto">
            <a:xfrm>
              <a:off x="2051720" y="3284984"/>
              <a:ext cx="1638300" cy="1276350"/>
            </a:xfrm>
            <a:prstGeom prst="rect">
              <a:avLst/>
            </a:prstGeom>
            <a:noFill/>
            <a:ln w="9525">
              <a:noFill/>
              <a:miter lim="800000"/>
              <a:headEnd/>
              <a:tailEnd/>
            </a:ln>
          </p:spPr>
        </p:pic>
        <p:sp>
          <p:nvSpPr>
            <p:cNvPr id="11" name="Right Arrow 10"/>
            <p:cNvSpPr/>
            <p:nvPr/>
          </p:nvSpPr>
          <p:spPr>
            <a:xfrm>
              <a:off x="1727684" y="3429000"/>
              <a:ext cx="468052" cy="396044"/>
            </a:xfrm>
            <a:prstGeom prst="rightArrow">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Group 14"/>
          <p:cNvGrpSpPr/>
          <p:nvPr/>
        </p:nvGrpSpPr>
        <p:grpSpPr>
          <a:xfrm>
            <a:off x="2087724" y="4437112"/>
            <a:ext cx="1581150" cy="1634294"/>
            <a:chOff x="2087724" y="4437112"/>
            <a:chExt cx="1581150" cy="1634294"/>
          </a:xfrm>
        </p:grpSpPr>
        <p:pic>
          <p:nvPicPr>
            <p:cNvPr id="1029" name="Picture 5"/>
            <p:cNvPicPr>
              <a:picLocks noChangeAspect="1" noChangeArrowheads="1"/>
            </p:cNvPicPr>
            <p:nvPr/>
          </p:nvPicPr>
          <p:blipFill>
            <a:blip r:embed="rId5" cstate="print"/>
            <a:srcRect/>
            <a:stretch>
              <a:fillRect/>
            </a:stretch>
          </p:blipFill>
          <p:spPr bwMode="auto">
            <a:xfrm>
              <a:off x="2087724" y="4833156"/>
              <a:ext cx="1581150" cy="1238250"/>
            </a:xfrm>
            <a:prstGeom prst="rect">
              <a:avLst/>
            </a:prstGeom>
            <a:noFill/>
            <a:ln w="9525">
              <a:noFill/>
              <a:miter lim="800000"/>
              <a:headEnd/>
              <a:tailEnd/>
            </a:ln>
          </p:spPr>
        </p:pic>
        <p:sp>
          <p:nvSpPr>
            <p:cNvPr id="12" name="Right Arrow 11"/>
            <p:cNvSpPr/>
            <p:nvPr/>
          </p:nvSpPr>
          <p:spPr>
            <a:xfrm rot="5400000">
              <a:off x="3167844" y="4473116"/>
              <a:ext cx="468052" cy="396044"/>
            </a:xfrm>
            <a:prstGeom prst="rightArrow">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Slide Number Placeholder 12"/>
          <p:cNvSpPr>
            <a:spLocks noGrp="1"/>
          </p:cNvSpPr>
          <p:nvPr>
            <p:ph type="sldNum" sz="quarter" idx="12"/>
          </p:nvPr>
        </p:nvSpPr>
        <p:spPr/>
        <p:txBody>
          <a:bodyPr/>
          <a:lstStyle/>
          <a:p>
            <a:fld id="{A60300E7-B516-4DCA-BFD9-53C1136FA69E}" type="slidenum">
              <a:rPr lang="zh-TW" altLang="en-US" smtClean="0"/>
              <a:pPr/>
              <a:t>12</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zh-TW" altLang="en-US" b="1" dirty="0" smtClean="0">
                <a:solidFill>
                  <a:srgbClr val="00B0F0"/>
                </a:solidFill>
              </a:rPr>
              <a:t>塑膠的回收再造</a:t>
            </a:r>
            <a:endParaRPr lang="zh-TW" altLang="en-US" b="1" dirty="0">
              <a:solidFill>
                <a:srgbClr val="00B0F0"/>
              </a:solidFill>
            </a:endParaRPr>
          </a:p>
        </p:txBody>
      </p:sp>
      <p:sp>
        <p:nvSpPr>
          <p:cNvPr id="3" name="Content Placeholder 2"/>
          <p:cNvSpPr>
            <a:spLocks noGrp="1"/>
          </p:cNvSpPr>
          <p:nvPr>
            <p:ph idx="1"/>
          </p:nvPr>
        </p:nvSpPr>
        <p:spPr>
          <a:xfrm>
            <a:off x="457200" y="980728"/>
            <a:ext cx="8229600" cy="5145435"/>
          </a:xfrm>
        </p:spPr>
        <p:txBody>
          <a:bodyPr>
            <a:normAutofit/>
          </a:bodyPr>
          <a:lstStyle/>
          <a:p>
            <a:r>
              <a:rPr lang="zh-TW" altLang="en-US" sz="2800" dirty="0" smtClean="0"/>
              <a:t>塑膠的原料是石油，是非再生資源</a:t>
            </a:r>
            <a:endParaRPr lang="en-US" altLang="zh-TW" sz="2800" dirty="0" smtClean="0"/>
          </a:p>
          <a:p>
            <a:r>
              <a:rPr lang="zh-TW" altLang="en-US" sz="2800" dirty="0" smtClean="0"/>
              <a:t>它們是聚合物，</a:t>
            </a:r>
            <a:r>
              <a:rPr lang="zh-TW" altLang="en-US" sz="2800" b="1" dirty="0" smtClean="0">
                <a:solidFill>
                  <a:srgbClr val="FF0000"/>
                </a:solidFill>
              </a:rPr>
              <a:t>分子體積巨大</a:t>
            </a:r>
            <a:r>
              <a:rPr lang="zh-TW" altLang="en-US" sz="2800" dirty="0" smtClean="0"/>
              <a:t>，</a:t>
            </a:r>
            <a:r>
              <a:rPr lang="zh-TW" altLang="en-US" sz="2800" b="1" dirty="0" smtClean="0">
                <a:solidFill>
                  <a:srgbClr val="FF0000"/>
                </a:solidFill>
              </a:rPr>
              <a:t>難以被自然界分解 </a:t>
            </a:r>
            <a:r>
              <a:rPr lang="en-US" altLang="zh-TW" sz="2800" dirty="0" smtClean="0"/>
              <a:t>–</a:t>
            </a:r>
            <a:r>
              <a:rPr lang="zh-TW" altLang="en-US" sz="2800" dirty="0" smtClean="0"/>
              <a:t> 例子</a:t>
            </a:r>
            <a:r>
              <a:rPr lang="en-US" altLang="zh-TW" sz="2800" dirty="0" smtClean="0"/>
              <a:t>:</a:t>
            </a:r>
            <a:r>
              <a:rPr lang="zh-TW" altLang="en-US" sz="2800" dirty="0" smtClean="0"/>
              <a:t>膠樽體積蓬鬆，佔空間，不易分解，造成堆填壓力</a:t>
            </a:r>
            <a:endParaRPr lang="en-US" altLang="zh-TW" sz="2800" dirty="0" smtClean="0"/>
          </a:p>
        </p:txBody>
      </p:sp>
      <p:sp>
        <p:nvSpPr>
          <p:cNvPr id="4" name="TextBox 3"/>
          <p:cNvSpPr txBox="1"/>
          <p:nvPr/>
        </p:nvSpPr>
        <p:spPr>
          <a:xfrm>
            <a:off x="4175956" y="2744924"/>
            <a:ext cx="4536504" cy="3508653"/>
          </a:xfrm>
          <a:prstGeom prst="rect">
            <a:avLst/>
          </a:prstGeom>
          <a:noFill/>
        </p:spPr>
        <p:txBody>
          <a:bodyPr wrap="square" rtlCol="0">
            <a:spAutoFit/>
          </a:bodyPr>
          <a:lstStyle/>
          <a:p>
            <a:r>
              <a:rPr lang="zh-TW" altLang="en-US" sz="2600" b="1" dirty="0" smtClean="0">
                <a:solidFill>
                  <a:srgbClr val="FF0000"/>
                </a:solidFill>
              </a:rPr>
              <a:t>再造過程</a:t>
            </a:r>
            <a:endParaRPr lang="en-US" altLang="zh-TW" sz="2600" b="1" dirty="0" smtClean="0">
              <a:solidFill>
                <a:srgbClr val="FF0000"/>
              </a:solidFill>
            </a:endParaRPr>
          </a:p>
          <a:p>
            <a:pPr marL="457200" indent="-457200">
              <a:buFont typeface="+mj-lt"/>
              <a:buAutoNum type="arabicPeriod"/>
            </a:pPr>
            <a:r>
              <a:rPr lang="zh-TW" altLang="en-US" sz="2600" b="1" dirty="0" smtClean="0"/>
              <a:t>回收及分類 </a:t>
            </a:r>
            <a:r>
              <a:rPr lang="en-US" altLang="zh-TW" sz="2600" b="1" dirty="0" smtClean="0"/>
              <a:t>-</a:t>
            </a:r>
            <a:r>
              <a:rPr lang="zh-TW" altLang="en-US" sz="2600" b="1" dirty="0" smtClean="0"/>
              <a:t> </a:t>
            </a:r>
            <a:r>
              <a:rPr lang="zh-TW" altLang="en-US" sz="2800" dirty="0" smtClean="0"/>
              <a:t>把膠樽的樽蓋、招紙移除</a:t>
            </a:r>
            <a:endParaRPr lang="zh-TW" altLang="zh-TW" sz="2600" b="1" dirty="0" smtClean="0"/>
          </a:p>
          <a:p>
            <a:pPr marL="457200" indent="-457200">
              <a:buFont typeface="+mj-lt"/>
              <a:buAutoNum type="arabicPeriod"/>
            </a:pPr>
            <a:r>
              <a:rPr lang="zh-TW" altLang="en-US" sz="2800" b="1" dirty="0" smtClean="0"/>
              <a:t>打碎</a:t>
            </a:r>
            <a:endParaRPr lang="en-US" altLang="zh-TW" sz="2800" dirty="0" smtClean="0"/>
          </a:p>
          <a:p>
            <a:pPr marL="457200" indent="-457200">
              <a:buFont typeface="+mj-lt"/>
              <a:buAutoNum type="arabicPeriod"/>
            </a:pPr>
            <a:r>
              <a:rPr lang="zh-TW" altLang="en-US" sz="2800" b="1" dirty="0" smtClean="0"/>
              <a:t>清洗及風乾</a:t>
            </a:r>
            <a:endParaRPr lang="en-US" altLang="zh-TW" sz="2800" b="1" dirty="0" smtClean="0"/>
          </a:p>
          <a:p>
            <a:pPr marL="457200" indent="-457200">
              <a:buFont typeface="+mj-lt"/>
              <a:buAutoNum type="arabicPeriod"/>
            </a:pPr>
            <a:r>
              <a:rPr lang="zh-TW" altLang="en-US" sz="2800" dirty="0" smtClean="0"/>
              <a:t>熱溶、拉線、冷郤</a:t>
            </a:r>
            <a:endParaRPr lang="en-US" altLang="zh-TW" sz="2800" dirty="0" smtClean="0"/>
          </a:p>
          <a:p>
            <a:pPr marL="457200" indent="-457200">
              <a:buFont typeface="+mj-lt"/>
              <a:buAutoNum type="arabicPeriod"/>
            </a:pPr>
            <a:r>
              <a:rPr lang="zh-TW" altLang="en-US" sz="2800" b="1" dirty="0" smtClean="0"/>
              <a:t>切成膠粒 </a:t>
            </a:r>
            <a:r>
              <a:rPr lang="en-US" altLang="zh-TW" sz="2800" dirty="0" smtClean="0"/>
              <a:t>-</a:t>
            </a:r>
            <a:r>
              <a:rPr lang="zh-TW" altLang="en-US" sz="2800" dirty="0" smtClean="0"/>
              <a:t>可用來再造成其他塑膠產品</a:t>
            </a:r>
            <a:endParaRPr lang="en-US" altLang="zh-TW" sz="2600" b="1" dirty="0" smtClean="0"/>
          </a:p>
        </p:txBody>
      </p:sp>
      <p:sp>
        <p:nvSpPr>
          <p:cNvPr id="5" name="TextBox 4"/>
          <p:cNvSpPr txBox="1"/>
          <p:nvPr/>
        </p:nvSpPr>
        <p:spPr>
          <a:xfrm>
            <a:off x="0" y="6334780"/>
            <a:ext cx="8866584" cy="523220"/>
          </a:xfrm>
          <a:prstGeom prst="rect">
            <a:avLst/>
          </a:prstGeom>
          <a:noFill/>
        </p:spPr>
        <p:txBody>
          <a:bodyPr wrap="square" rtlCol="0">
            <a:spAutoFit/>
          </a:bodyPr>
          <a:lstStyle/>
          <a:p>
            <a:r>
              <a:rPr lang="en-US" altLang="zh-TW" sz="1400" b="1" dirty="0" smtClean="0"/>
              <a:t>Reference:</a:t>
            </a:r>
          </a:p>
          <a:p>
            <a:r>
              <a:rPr lang="en-US" altLang="zh-TW" sz="1400" dirty="0" smtClean="0"/>
              <a:t>[1] </a:t>
            </a:r>
            <a:r>
              <a:rPr lang="zh-TW" altLang="en-US" sz="1400" dirty="0" smtClean="0"/>
              <a:t>環保觸覺　</a:t>
            </a:r>
            <a:r>
              <a:rPr lang="en-US" altLang="zh-TW" sz="1400" dirty="0" smtClean="0"/>
              <a:t>http://www.greensense.org.hk/plasticbag/subpage1k.php</a:t>
            </a:r>
          </a:p>
        </p:txBody>
      </p:sp>
      <p:pic>
        <p:nvPicPr>
          <p:cNvPr id="2050" name="Picture 2" descr="C:\Users\owner\Desktop\Bill\Teaching\HKIED\SolidWaste\Figure\4716887746_bed0facfbe_m.jpg"/>
          <p:cNvPicPr>
            <a:picLocks noChangeAspect="1" noChangeArrowheads="1"/>
          </p:cNvPicPr>
          <p:nvPr/>
        </p:nvPicPr>
        <p:blipFill>
          <a:blip r:embed="rId3" cstate="print"/>
          <a:srcRect/>
          <a:stretch>
            <a:fillRect/>
          </a:stretch>
        </p:blipFill>
        <p:spPr bwMode="auto">
          <a:xfrm>
            <a:off x="251521" y="2924944"/>
            <a:ext cx="2160240" cy="1620180"/>
          </a:xfrm>
          <a:prstGeom prst="rect">
            <a:avLst/>
          </a:prstGeom>
          <a:noFill/>
        </p:spPr>
      </p:pic>
      <p:pic>
        <p:nvPicPr>
          <p:cNvPr id="2051" name="Picture 3" descr="C:\Users\owner\Desktop\Bill\Teaching\HKIED\SolidWaste\Figure\4716890200_fc1eb8c497_m.jpg"/>
          <p:cNvPicPr>
            <a:picLocks noChangeAspect="1" noChangeArrowheads="1"/>
          </p:cNvPicPr>
          <p:nvPr/>
        </p:nvPicPr>
        <p:blipFill>
          <a:blip r:embed="rId4" cstate="print"/>
          <a:srcRect/>
          <a:stretch>
            <a:fillRect/>
          </a:stretch>
        </p:blipFill>
        <p:spPr bwMode="auto">
          <a:xfrm>
            <a:off x="2051720" y="3789040"/>
            <a:ext cx="1956048" cy="1467036"/>
          </a:xfrm>
          <a:prstGeom prst="rect">
            <a:avLst/>
          </a:prstGeom>
          <a:noFill/>
          <a:ln w="50800">
            <a:solidFill>
              <a:schemeClr val="bg1"/>
            </a:solidFill>
          </a:ln>
        </p:spPr>
      </p:pic>
      <p:pic>
        <p:nvPicPr>
          <p:cNvPr id="2052" name="Picture 4" descr="C:\Users\owner\Desktop\Bill\Teaching\HKIED\SolidWaste\Figure\4716249389_2d7ce8e952_m.jpg"/>
          <p:cNvPicPr>
            <a:picLocks noChangeAspect="1" noChangeArrowheads="1"/>
          </p:cNvPicPr>
          <p:nvPr/>
        </p:nvPicPr>
        <p:blipFill>
          <a:blip r:embed="rId5" cstate="print"/>
          <a:srcRect/>
          <a:stretch>
            <a:fillRect/>
          </a:stretch>
        </p:blipFill>
        <p:spPr bwMode="auto">
          <a:xfrm>
            <a:off x="611560" y="4833156"/>
            <a:ext cx="1991883" cy="1493912"/>
          </a:xfrm>
          <a:prstGeom prst="rect">
            <a:avLst/>
          </a:prstGeom>
          <a:noFill/>
          <a:ln w="50800">
            <a:solidFill>
              <a:schemeClr val="bg1"/>
            </a:solidFill>
          </a:ln>
        </p:spPr>
      </p:pic>
      <p:sp>
        <p:nvSpPr>
          <p:cNvPr id="12" name="Right Arrow 11"/>
          <p:cNvSpPr/>
          <p:nvPr/>
        </p:nvSpPr>
        <p:spPr>
          <a:xfrm rot="8010126">
            <a:off x="2268167" y="4632346"/>
            <a:ext cx="574193" cy="545670"/>
          </a:xfrm>
          <a:prstGeom prst="rightArrow">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Slide Number Placeholder 9"/>
          <p:cNvSpPr>
            <a:spLocks noGrp="1"/>
          </p:cNvSpPr>
          <p:nvPr>
            <p:ph type="sldNum" sz="quarter" idx="12"/>
          </p:nvPr>
        </p:nvSpPr>
        <p:spPr/>
        <p:txBody>
          <a:bodyPr/>
          <a:lstStyle/>
          <a:p>
            <a:fld id="{A60300E7-B516-4DCA-BFD9-53C1136FA69E}" type="slidenum">
              <a:rPr lang="zh-TW" altLang="en-US" smtClean="0"/>
              <a:pPr/>
              <a:t>13</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1"/>
                                        </p:tgtEl>
                                        <p:attrNameLst>
                                          <p:attrName>style.visibility</p:attrName>
                                        </p:attrNameLst>
                                      </p:cBhvr>
                                      <p:to>
                                        <p:strVal val="visible"/>
                                      </p:to>
                                    </p:set>
                                    <p:anim calcmode="lin" valueType="num">
                                      <p:cBhvr additive="base">
                                        <p:cTn id="39" dur="500" fill="hold"/>
                                        <p:tgtEl>
                                          <p:spTgt spid="2051"/>
                                        </p:tgtEl>
                                        <p:attrNameLst>
                                          <p:attrName>ppt_x</p:attrName>
                                        </p:attrNameLst>
                                      </p:cBhvr>
                                      <p:tavLst>
                                        <p:tav tm="0">
                                          <p:val>
                                            <p:strVal val="#ppt_x"/>
                                          </p:val>
                                        </p:tav>
                                        <p:tav tm="100000">
                                          <p:val>
                                            <p:strVal val="#ppt_x"/>
                                          </p:val>
                                        </p:tav>
                                      </p:tavLst>
                                    </p:anim>
                                    <p:anim calcmode="lin" valueType="num">
                                      <p:cBhvr additive="base">
                                        <p:cTn id="4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additive="base">
                                        <p:cTn id="5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52"/>
                                        </p:tgtEl>
                                        <p:attrNameLst>
                                          <p:attrName>style.visibility</p:attrName>
                                        </p:attrNameLst>
                                      </p:cBhvr>
                                      <p:to>
                                        <p:strVal val="visible"/>
                                      </p:to>
                                    </p:set>
                                    <p:anim calcmode="lin" valueType="num">
                                      <p:cBhvr additive="base">
                                        <p:cTn id="65" dur="500" fill="hold"/>
                                        <p:tgtEl>
                                          <p:spTgt spid="2052"/>
                                        </p:tgtEl>
                                        <p:attrNameLst>
                                          <p:attrName>ppt_x</p:attrName>
                                        </p:attrNameLst>
                                      </p:cBhvr>
                                      <p:tavLst>
                                        <p:tav tm="0">
                                          <p:val>
                                            <p:strVal val="#ppt_x"/>
                                          </p:val>
                                        </p:tav>
                                        <p:tav tm="100000">
                                          <p:val>
                                            <p:strVal val="#ppt_x"/>
                                          </p:val>
                                        </p:tav>
                                      </p:tavLst>
                                    </p:anim>
                                    <p:anim calcmode="lin" valueType="num">
                                      <p:cBhvr additive="base">
                                        <p:cTn id="6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lstStyle/>
          <a:p>
            <a:r>
              <a:rPr lang="zh-TW" altLang="en-US" b="1" dirty="0" smtClean="0">
                <a:solidFill>
                  <a:srgbClr val="00B0F0"/>
                </a:solidFill>
              </a:rPr>
              <a:t>香港回收塑膠的問題</a:t>
            </a:r>
            <a:endParaRPr lang="zh-TW" altLang="en-US" b="1" dirty="0">
              <a:solidFill>
                <a:srgbClr val="00B0F0"/>
              </a:solidFill>
            </a:endParaRPr>
          </a:p>
        </p:txBody>
      </p:sp>
      <p:sp>
        <p:nvSpPr>
          <p:cNvPr id="3" name="Content Placeholder 2"/>
          <p:cNvSpPr>
            <a:spLocks noGrp="1"/>
          </p:cNvSpPr>
          <p:nvPr>
            <p:ph idx="1"/>
          </p:nvPr>
        </p:nvSpPr>
        <p:spPr>
          <a:xfrm>
            <a:off x="251520" y="836712"/>
            <a:ext cx="8604956" cy="5289451"/>
          </a:xfrm>
        </p:spPr>
        <p:txBody>
          <a:bodyPr>
            <a:normAutofit/>
          </a:bodyPr>
          <a:lstStyle/>
          <a:p>
            <a:r>
              <a:rPr lang="zh-TW" altLang="en-US" sz="2800" dirty="0" smtClean="0"/>
              <a:t>不同塑膠有很不同的特性，一般可根據</a:t>
            </a:r>
            <a:r>
              <a:rPr lang="en-US" altLang="zh-TW" sz="2800" dirty="0" smtClean="0"/>
              <a:t>Plastic Identification Code (PIC) </a:t>
            </a:r>
            <a:r>
              <a:rPr lang="zh-TW" altLang="en-US" sz="2800" dirty="0" smtClean="0"/>
              <a:t>分類</a:t>
            </a:r>
            <a:endParaRPr lang="en-US" altLang="zh-TW" sz="2800" dirty="0" smtClean="0"/>
          </a:p>
          <a:p>
            <a:r>
              <a:rPr lang="zh-TW" altLang="en-US" sz="2800" dirty="0" smtClean="0"/>
              <a:t>香港的</a:t>
            </a:r>
            <a:r>
              <a:rPr lang="zh-TW" altLang="en-US" sz="2800" b="1" dirty="0" smtClean="0">
                <a:solidFill>
                  <a:srgbClr val="FF0000"/>
                </a:solidFill>
              </a:rPr>
              <a:t>三色回收桶</a:t>
            </a:r>
            <a:r>
              <a:rPr lang="zh-TW" altLang="en-US" sz="2800" dirty="0" smtClean="0"/>
              <a:t>（籃廢紙、黃鋁罐、啡膠樽），</a:t>
            </a:r>
            <a:r>
              <a:rPr lang="zh-TW" altLang="en-US" sz="2800" b="1" dirty="0" smtClean="0">
                <a:solidFill>
                  <a:srgbClr val="FF0000"/>
                </a:solidFill>
              </a:rPr>
              <a:t>沒有對塑膠進行分類</a:t>
            </a:r>
            <a:endParaRPr lang="en-US" altLang="zh-TW" sz="2800" b="1" dirty="0" smtClean="0">
              <a:solidFill>
                <a:srgbClr val="FF0000"/>
              </a:solidFill>
            </a:endParaRPr>
          </a:p>
          <a:p>
            <a:r>
              <a:rPr lang="zh-TW" altLang="en-US" sz="2800" dirty="0" smtClean="0"/>
              <a:t>回收後才分類加重回收中心負擔，增加其運作成本</a:t>
            </a:r>
            <a:endParaRPr lang="zh-TW" altLang="en-US" sz="2800" dirty="0"/>
          </a:p>
        </p:txBody>
      </p:sp>
      <p:sp>
        <p:nvSpPr>
          <p:cNvPr id="7" name="TextBox 6"/>
          <p:cNvSpPr txBox="1"/>
          <p:nvPr/>
        </p:nvSpPr>
        <p:spPr>
          <a:xfrm>
            <a:off x="3815916" y="5780782"/>
            <a:ext cx="5328084" cy="1077218"/>
          </a:xfrm>
          <a:prstGeom prst="rect">
            <a:avLst/>
          </a:prstGeom>
          <a:noFill/>
        </p:spPr>
        <p:txBody>
          <a:bodyPr wrap="square" rtlCol="0">
            <a:spAutoFit/>
          </a:bodyPr>
          <a:lstStyle/>
          <a:p>
            <a:r>
              <a:rPr lang="zh-TW" altLang="en-US" sz="2200" dirty="0" smtClean="0"/>
              <a:t>教院科學與環境學系及持續教育中心推出了</a:t>
            </a:r>
            <a:r>
              <a:rPr lang="zh-TW" altLang="en-US" sz="2200" b="1" dirty="0" smtClean="0">
                <a:solidFill>
                  <a:srgbClr val="FF0000"/>
                </a:solidFill>
              </a:rPr>
              <a:t>塑膠分類回收箱</a:t>
            </a:r>
            <a:r>
              <a:rPr lang="zh-TW" altLang="en-US" sz="2200" dirty="0" smtClean="0"/>
              <a:t>：</a:t>
            </a:r>
            <a:r>
              <a:rPr lang="en-US" altLang="zh-TW" sz="2200" dirty="0" smtClean="0"/>
              <a:t> </a:t>
            </a:r>
            <a:r>
              <a:rPr lang="en-US" altLang="zh-TW" sz="2000" dirty="0" smtClean="0"/>
              <a:t>PET(1), HDPE(2), PVC(3), LDPE(4), PP(5),  PS(6), others(7) </a:t>
            </a:r>
            <a:endParaRPr lang="zh-TW" altLang="en-US" sz="2000" dirty="0"/>
          </a:p>
        </p:txBody>
      </p:sp>
      <p:sp>
        <p:nvSpPr>
          <p:cNvPr id="8" name="Right Arrow 7"/>
          <p:cNvSpPr/>
          <p:nvPr/>
        </p:nvSpPr>
        <p:spPr>
          <a:xfrm>
            <a:off x="3419872" y="3681028"/>
            <a:ext cx="612068" cy="684076"/>
          </a:xfrm>
          <a:prstGeom prst="rightArrow">
            <a:avLst/>
          </a:prstGeom>
          <a:solidFill>
            <a:srgbClr val="00B0F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Group 11"/>
          <p:cNvGrpSpPr/>
          <p:nvPr/>
        </p:nvGrpSpPr>
        <p:grpSpPr>
          <a:xfrm>
            <a:off x="395536" y="3248980"/>
            <a:ext cx="3287858" cy="3356992"/>
            <a:chOff x="395536" y="3248980"/>
            <a:chExt cx="3287858" cy="3356992"/>
          </a:xfrm>
        </p:grpSpPr>
        <p:pic>
          <p:nvPicPr>
            <p:cNvPr id="4" name="Picture 9" descr="http://www.epd.gov.hk/epd/misc/er/er2003/english/images/waste/25EVER.jpg">
              <a:hlinkClick r:id="rId2"/>
            </p:cNvPr>
            <p:cNvPicPr>
              <a:picLocks noChangeAspect="1" noChangeArrowheads="1"/>
            </p:cNvPicPr>
            <p:nvPr/>
          </p:nvPicPr>
          <p:blipFill>
            <a:blip r:embed="rId3" cstate="print"/>
            <a:srcRect/>
            <a:stretch>
              <a:fillRect/>
            </a:stretch>
          </p:blipFill>
          <p:spPr bwMode="auto">
            <a:xfrm>
              <a:off x="395536" y="3248980"/>
              <a:ext cx="2556284" cy="2325508"/>
            </a:xfrm>
            <a:prstGeom prst="rect">
              <a:avLst/>
            </a:prstGeom>
            <a:noFill/>
          </p:spPr>
        </p:pic>
        <p:pic>
          <p:nvPicPr>
            <p:cNvPr id="5" name="Picture 2" descr="C:\Users\owner\Desktop\Bill\Teaching\HKIED\SolidWaste\Figure\4716887746_bed0facfbe_m.jpg"/>
            <p:cNvPicPr>
              <a:picLocks noChangeAspect="1" noChangeArrowheads="1"/>
            </p:cNvPicPr>
            <p:nvPr/>
          </p:nvPicPr>
          <p:blipFill>
            <a:blip r:embed="rId4" cstate="print"/>
            <a:srcRect/>
            <a:stretch>
              <a:fillRect/>
            </a:stretch>
          </p:blipFill>
          <p:spPr bwMode="auto">
            <a:xfrm>
              <a:off x="1511660" y="4977172"/>
              <a:ext cx="2171734" cy="1628800"/>
            </a:xfrm>
            <a:prstGeom prst="rect">
              <a:avLst/>
            </a:prstGeom>
            <a:noFill/>
            <a:ln w="50800">
              <a:solidFill>
                <a:schemeClr val="bg1"/>
              </a:solidFill>
            </a:ln>
          </p:spPr>
        </p:pic>
        <p:sp>
          <p:nvSpPr>
            <p:cNvPr id="9" name="Bent Arrow 8"/>
            <p:cNvSpPr/>
            <p:nvPr/>
          </p:nvSpPr>
          <p:spPr>
            <a:xfrm flipV="1">
              <a:off x="539552" y="5409220"/>
              <a:ext cx="828092" cy="972108"/>
            </a:xfrm>
            <a:prstGeom prst="bentArrow">
              <a:avLst/>
            </a:prstGeom>
            <a:solidFill>
              <a:schemeClr val="bg1"/>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grpSp>
        <p:nvGrpSpPr>
          <p:cNvPr id="13" name="Group 12"/>
          <p:cNvGrpSpPr/>
          <p:nvPr/>
        </p:nvGrpSpPr>
        <p:grpSpPr>
          <a:xfrm>
            <a:off x="4463988" y="3248980"/>
            <a:ext cx="3230837" cy="2413157"/>
            <a:chOff x="4463988" y="3248980"/>
            <a:chExt cx="3230837" cy="2413157"/>
          </a:xfrm>
        </p:grpSpPr>
        <p:pic>
          <p:nvPicPr>
            <p:cNvPr id="6" name="Picture 1" descr="D:\Documents\Research_CEES\IAUA\PHOTO\securedownloa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63988" y="3248980"/>
              <a:ext cx="3230837" cy="2413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508104" y="3284984"/>
              <a:ext cx="1595309" cy="430887"/>
            </a:xfrm>
            <a:prstGeom prst="rect">
              <a:avLst/>
            </a:prstGeom>
            <a:noFill/>
          </p:spPr>
          <p:txBody>
            <a:bodyPr wrap="none" rtlCol="0">
              <a:spAutoFit/>
            </a:bodyPr>
            <a:lstStyle/>
            <a:p>
              <a:r>
                <a:rPr lang="zh-TW" altLang="en-US" sz="2200" b="1" dirty="0" smtClean="0">
                  <a:solidFill>
                    <a:schemeClr val="bg1"/>
                  </a:solidFill>
                </a:rPr>
                <a:t>源頭分類！</a:t>
              </a:r>
              <a:endParaRPr lang="zh-TW" altLang="en-US" sz="2200" b="1" dirty="0">
                <a:solidFill>
                  <a:schemeClr val="bg1"/>
                </a:solidFill>
              </a:endParaRPr>
            </a:p>
          </p:txBody>
        </p:sp>
      </p:grpSp>
      <p:sp>
        <p:nvSpPr>
          <p:cNvPr id="11" name="Slide Number Placeholder 10"/>
          <p:cNvSpPr>
            <a:spLocks noGrp="1"/>
          </p:cNvSpPr>
          <p:nvPr>
            <p:ph type="sldNum" sz="quarter" idx="12"/>
          </p:nvPr>
        </p:nvSpPr>
        <p:spPr/>
        <p:txBody>
          <a:bodyPr/>
          <a:lstStyle/>
          <a:p>
            <a:fld id="{A60300E7-B516-4DCA-BFD9-53C1136FA69E}" type="slidenum">
              <a:rPr lang="zh-TW" altLang="en-US" smtClean="0"/>
              <a:pPr/>
              <a:t>14</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txBody>
          <a:bodyPr>
            <a:normAutofit fontScale="90000"/>
          </a:bodyPr>
          <a:lstStyle/>
          <a:p>
            <a:r>
              <a:rPr lang="zh-HK" altLang="zh-TW" b="1" dirty="0" smtClean="0">
                <a:solidFill>
                  <a:srgbClr val="00B0F0"/>
                </a:solidFill>
              </a:rPr>
              <a:t>塑膠分類標誌</a:t>
            </a:r>
            <a:r>
              <a:rPr lang="en-US" altLang="zh-HK" b="1" dirty="0" smtClean="0">
                <a:solidFill>
                  <a:srgbClr val="00B0F0"/>
                </a:solidFill>
              </a:rPr>
              <a:t/>
            </a:r>
            <a:br>
              <a:rPr lang="en-US" altLang="zh-HK" b="1" dirty="0" smtClean="0">
                <a:solidFill>
                  <a:srgbClr val="00B0F0"/>
                </a:solidFill>
              </a:rPr>
            </a:br>
            <a:r>
              <a:rPr lang="zh-HK" altLang="zh-TW" b="1" dirty="0" smtClean="0">
                <a:solidFill>
                  <a:srgbClr val="00B0F0"/>
                </a:solidFill>
              </a:rPr>
              <a:t>Resin identification code</a:t>
            </a:r>
            <a:endParaRPr lang="zh-TW" altLang="en-US" dirty="0">
              <a:solidFill>
                <a:srgbClr val="00B0F0"/>
              </a:solidFill>
            </a:endParaRPr>
          </a:p>
        </p:txBody>
      </p:sp>
      <p:sp>
        <p:nvSpPr>
          <p:cNvPr id="3" name="Content Placeholder 2"/>
          <p:cNvSpPr>
            <a:spLocks noGrp="1"/>
          </p:cNvSpPr>
          <p:nvPr>
            <p:ph idx="1"/>
          </p:nvPr>
        </p:nvSpPr>
        <p:spPr>
          <a:xfrm>
            <a:off x="457200" y="1412776"/>
            <a:ext cx="8229600" cy="4713387"/>
          </a:xfrm>
        </p:spPr>
        <p:txBody>
          <a:bodyPr>
            <a:normAutofit/>
          </a:bodyPr>
          <a:lstStyle/>
          <a:p>
            <a:r>
              <a:rPr lang="zh-HK" altLang="zh-TW" sz="2800" dirty="0" smtClean="0"/>
              <a:t>美國塑膠工業協會於1988年</a:t>
            </a:r>
            <a:r>
              <a:rPr lang="zh-TW" altLang="en-US" sz="2800" dirty="0" smtClean="0"/>
              <a:t>定義</a:t>
            </a:r>
            <a:r>
              <a:rPr lang="zh-HK" altLang="zh-TW" sz="2800" dirty="0" smtClean="0"/>
              <a:t>的分類編碼方式</a:t>
            </a:r>
            <a:endParaRPr lang="zh-TW" altLang="en-US" sz="2800" dirty="0"/>
          </a:p>
        </p:txBody>
      </p:sp>
      <p:sp>
        <p:nvSpPr>
          <p:cNvPr id="4" name="Slide Number Placeholder 3"/>
          <p:cNvSpPr>
            <a:spLocks noGrp="1"/>
          </p:cNvSpPr>
          <p:nvPr>
            <p:ph type="sldNum" sz="quarter" idx="12"/>
          </p:nvPr>
        </p:nvSpPr>
        <p:spPr/>
        <p:txBody>
          <a:bodyPr/>
          <a:lstStyle/>
          <a:p>
            <a:fld id="{A60300E7-B516-4DCA-BFD9-53C1136FA69E}" type="slidenum">
              <a:rPr lang="zh-TW" altLang="en-US" smtClean="0"/>
              <a:pPr/>
              <a:t>15</a:t>
            </a:fld>
            <a:endParaRPr lang="zh-TW" altLang="en-US"/>
          </a:p>
        </p:txBody>
      </p:sp>
      <p:graphicFrame>
        <p:nvGraphicFramePr>
          <p:cNvPr id="6" name="Table 5"/>
          <p:cNvGraphicFramePr>
            <a:graphicFrameLocks noGrp="1"/>
          </p:cNvGraphicFramePr>
          <p:nvPr/>
        </p:nvGraphicFramePr>
        <p:xfrm>
          <a:off x="359532" y="1916832"/>
          <a:ext cx="8532948" cy="4351549"/>
        </p:xfrm>
        <a:graphic>
          <a:graphicData uri="http://schemas.openxmlformats.org/drawingml/2006/table">
            <a:tbl>
              <a:tblPr firstRow="1" bandRow="1">
                <a:tableStyleId>{5C22544A-7EE6-4342-B048-85BDC9FD1C3A}</a:tableStyleId>
              </a:tblPr>
              <a:tblGrid>
                <a:gridCol w="1548172"/>
                <a:gridCol w="2433870"/>
                <a:gridCol w="4550906"/>
              </a:tblGrid>
              <a:tr h="453166">
                <a:tc>
                  <a:txBody>
                    <a:bodyPr/>
                    <a:lstStyle/>
                    <a:p>
                      <a:pPr algn="ctr"/>
                      <a:r>
                        <a:rPr lang="zh-TW" altLang="en-US" sz="2000" dirty="0" smtClean="0"/>
                        <a:t>標誌與編號</a:t>
                      </a:r>
                      <a:endParaRPr lang="zh-TW" altLang="en-US" sz="2000" dirty="0"/>
                    </a:p>
                  </a:txBody>
                  <a:tcPr/>
                </a:tc>
                <a:tc>
                  <a:txBody>
                    <a:bodyPr/>
                    <a:lstStyle/>
                    <a:p>
                      <a:pPr algn="ctr"/>
                      <a:r>
                        <a:rPr lang="zh-TW" altLang="en-US" sz="2000" dirty="0" smtClean="0"/>
                        <a:t>聚合物名稱</a:t>
                      </a:r>
                      <a:endParaRPr lang="zh-TW" altLang="en-US" sz="2000" dirty="0"/>
                    </a:p>
                  </a:txBody>
                  <a:tcPr/>
                </a:tc>
                <a:tc>
                  <a:txBody>
                    <a:bodyPr/>
                    <a:lstStyle/>
                    <a:p>
                      <a:pPr algn="ctr"/>
                      <a:r>
                        <a:rPr lang="zh-TW" altLang="en-US" sz="2000" dirty="0" smtClean="0"/>
                        <a:t>例子</a:t>
                      </a:r>
                      <a:endParaRPr lang="zh-TW" altLang="en-US" sz="2000" dirty="0"/>
                    </a:p>
                  </a:txBody>
                  <a:tcPr/>
                </a:tc>
              </a:tr>
              <a:tr h="1277103">
                <a:tc>
                  <a:txBody>
                    <a:bodyPr/>
                    <a:lstStyle/>
                    <a:p>
                      <a:pPr algn="ctr"/>
                      <a:endParaRPr lang="zh-TW" altLang="en-US" sz="2000" dirty="0"/>
                    </a:p>
                  </a:txBody>
                  <a:tcPr/>
                </a:tc>
                <a:tc>
                  <a:txBody>
                    <a:bodyPr/>
                    <a:lstStyle/>
                    <a:p>
                      <a:pPr algn="ctr"/>
                      <a:r>
                        <a:rPr lang="zh-HK" altLang="zh-TW" sz="2000" dirty="0" smtClean="0"/>
                        <a:t>聚對苯二甲酸乙二酯（PET，Polyethylene terephthalate）</a:t>
                      </a:r>
                      <a:endParaRPr lang="zh-TW" altLang="en-US" sz="2000" dirty="0"/>
                    </a:p>
                  </a:txBody>
                  <a:tcPr/>
                </a:tc>
                <a:tc>
                  <a:txBody>
                    <a:bodyPr/>
                    <a:lstStyle/>
                    <a:p>
                      <a:r>
                        <a:rPr lang="zh-HK" altLang="zh-TW" sz="2000" dirty="0" smtClean="0"/>
                        <a:t>飲料瓶、</a:t>
                      </a:r>
                      <a:endParaRPr lang="en-US" altLang="zh-HK" sz="2000" dirty="0" smtClean="0"/>
                    </a:p>
                    <a:p>
                      <a:r>
                        <a:rPr lang="zh-HK" altLang="zh-TW" sz="2000" dirty="0" smtClean="0"/>
                        <a:t>食用油瓶等</a:t>
                      </a:r>
                      <a:endParaRPr lang="zh-TW" altLang="en-US" sz="2000" dirty="0"/>
                    </a:p>
                  </a:txBody>
                  <a:tcPr/>
                </a:tc>
              </a:tr>
              <a:tr h="1277103">
                <a:tc>
                  <a:txBody>
                    <a:bodyPr/>
                    <a:lstStyle/>
                    <a:p>
                      <a:pPr algn="ctr"/>
                      <a:endParaRPr lang="zh-TW" altLang="en-US" sz="2000"/>
                    </a:p>
                  </a:txBody>
                  <a:tcPr/>
                </a:tc>
                <a:tc>
                  <a:txBody>
                    <a:bodyPr/>
                    <a:lstStyle/>
                    <a:p>
                      <a:pPr algn="ctr"/>
                      <a:r>
                        <a:rPr lang="zh-HK" altLang="zh-TW" sz="2000" dirty="0" smtClean="0"/>
                        <a:t>高密度聚乙烯（</a:t>
                      </a:r>
                      <a:r>
                        <a:rPr lang="en-US" altLang="zh-HK" sz="2000" dirty="0" smtClean="0"/>
                        <a:t>HD</a:t>
                      </a:r>
                      <a:r>
                        <a:rPr lang="zh-HK" altLang="zh-TW" sz="2000" dirty="0" smtClean="0"/>
                        <a:t>PE，High-density polyethylene）</a:t>
                      </a:r>
                      <a:endParaRPr lang="zh-TW" altLang="en-US" sz="2000" dirty="0"/>
                    </a:p>
                  </a:txBody>
                  <a:tcPr/>
                </a:tc>
                <a:tc>
                  <a:txBody>
                    <a:bodyPr/>
                    <a:lstStyle/>
                    <a:p>
                      <a:r>
                        <a:rPr lang="zh-HK" altLang="zh-TW" sz="2000" dirty="0" smtClean="0"/>
                        <a:t>耐酸鹼</a:t>
                      </a:r>
                      <a:r>
                        <a:rPr lang="zh-TW" altLang="en-US" sz="2000" dirty="0" smtClean="0"/>
                        <a:t>瓶子</a:t>
                      </a:r>
                      <a:endParaRPr lang="zh-TW" altLang="en-US" sz="2000" dirty="0"/>
                    </a:p>
                  </a:txBody>
                  <a:tcPr/>
                </a:tc>
              </a:tr>
              <a:tr h="1277103">
                <a:tc>
                  <a:txBody>
                    <a:bodyPr/>
                    <a:lstStyle/>
                    <a:p>
                      <a:pPr algn="ctr"/>
                      <a:endParaRPr lang="zh-TW" altLang="en-US" sz="2000" dirty="0"/>
                    </a:p>
                  </a:txBody>
                  <a:tcPr/>
                </a:tc>
                <a:tc>
                  <a:txBody>
                    <a:bodyPr/>
                    <a:lstStyle/>
                    <a:p>
                      <a:pPr algn="ctr"/>
                      <a:r>
                        <a:rPr lang="zh-HK" altLang="zh-TW" sz="2000" dirty="0" smtClean="0"/>
                        <a:t>聚氯乙烯（PVC，Polyvinyl chloride）</a:t>
                      </a:r>
                      <a:endParaRPr lang="zh-TW" altLang="en-US" sz="2000" dirty="0"/>
                    </a:p>
                  </a:txBody>
                  <a:tcPr/>
                </a:tc>
                <a:tc>
                  <a:txBody>
                    <a:bodyPr/>
                    <a:lstStyle/>
                    <a:p>
                      <a:r>
                        <a:rPr lang="zh-HK" altLang="zh-TW" sz="2000" dirty="0" smtClean="0"/>
                        <a:t>保鮮膜、</a:t>
                      </a:r>
                      <a:endParaRPr lang="en-US" altLang="zh-HK" sz="2000" dirty="0" smtClean="0"/>
                    </a:p>
                    <a:p>
                      <a:r>
                        <a:rPr lang="zh-HK" altLang="zh-TW" sz="2000" dirty="0" smtClean="0"/>
                        <a:t>管子、</a:t>
                      </a:r>
                      <a:endParaRPr lang="en-US" altLang="zh-HK" sz="2000" dirty="0" smtClean="0"/>
                    </a:p>
                    <a:p>
                      <a:r>
                        <a:rPr lang="zh-HK" altLang="zh-TW" sz="2000" dirty="0" smtClean="0"/>
                        <a:t>非食物用瓶</a:t>
                      </a:r>
                      <a:r>
                        <a:rPr lang="zh-TW" altLang="en-US" sz="2000" dirty="0" smtClean="0"/>
                        <a:t>等</a:t>
                      </a:r>
                      <a:endParaRPr lang="zh-TW" altLang="en-US" sz="2000" dirty="0"/>
                    </a:p>
                  </a:txBody>
                  <a:tcPr/>
                </a:tc>
              </a:tr>
            </a:tbl>
          </a:graphicData>
        </a:graphic>
      </p:graphicFrame>
      <p:pic>
        <p:nvPicPr>
          <p:cNvPr id="53249" name="Picture 1" descr="C:\Users\owner\Desktop\Bill\Teaching\HKIED\SolidWaste\Figure\107px-U+2673_DejaVu_Sans_svg.png"/>
          <p:cNvPicPr>
            <a:picLocks noChangeAspect="1" noChangeArrowheads="1"/>
          </p:cNvPicPr>
          <p:nvPr/>
        </p:nvPicPr>
        <p:blipFill>
          <a:blip r:embed="rId2" cstate="print"/>
          <a:srcRect/>
          <a:stretch>
            <a:fillRect/>
          </a:stretch>
        </p:blipFill>
        <p:spPr bwMode="auto">
          <a:xfrm>
            <a:off x="683568" y="2780928"/>
            <a:ext cx="936104" cy="901109"/>
          </a:xfrm>
          <a:prstGeom prst="rect">
            <a:avLst/>
          </a:prstGeom>
          <a:noFill/>
        </p:spPr>
      </p:pic>
      <p:pic>
        <p:nvPicPr>
          <p:cNvPr id="53254" name="Picture 6"/>
          <p:cNvPicPr>
            <a:picLocks noChangeAspect="1" noChangeArrowheads="1"/>
          </p:cNvPicPr>
          <p:nvPr/>
        </p:nvPicPr>
        <p:blipFill>
          <a:blip r:embed="rId3" cstate="print"/>
          <a:srcRect/>
          <a:stretch>
            <a:fillRect/>
          </a:stretch>
        </p:blipFill>
        <p:spPr bwMode="auto">
          <a:xfrm>
            <a:off x="6228184" y="2420888"/>
            <a:ext cx="2124236" cy="1248972"/>
          </a:xfrm>
          <a:prstGeom prst="rect">
            <a:avLst/>
          </a:prstGeom>
          <a:noFill/>
          <a:ln w="9525">
            <a:noFill/>
            <a:miter lim="800000"/>
            <a:headEnd/>
            <a:tailEnd/>
          </a:ln>
        </p:spPr>
      </p:pic>
      <p:pic>
        <p:nvPicPr>
          <p:cNvPr id="53255" name="Picture 7" descr="C:\Users\owner\Desktop\Bill\Teaching\HKIED\SolidWaste\Figure\50px-U+2674_DejaVu_Sans_svg.png"/>
          <p:cNvPicPr>
            <a:picLocks noChangeAspect="1" noChangeArrowheads="1"/>
          </p:cNvPicPr>
          <p:nvPr/>
        </p:nvPicPr>
        <p:blipFill>
          <a:blip r:embed="rId4" cstate="print"/>
          <a:srcRect/>
          <a:stretch>
            <a:fillRect/>
          </a:stretch>
        </p:blipFill>
        <p:spPr bwMode="auto">
          <a:xfrm>
            <a:off x="647565" y="4077072"/>
            <a:ext cx="972108" cy="933223"/>
          </a:xfrm>
          <a:prstGeom prst="rect">
            <a:avLst/>
          </a:prstGeom>
          <a:noFill/>
        </p:spPr>
      </p:pic>
      <p:pic>
        <p:nvPicPr>
          <p:cNvPr id="53256" name="Picture 8" descr="C:\Users\owner\Desktop\Bill\Teaching\HKIED\SolidWaste\Figure\50px-U+2675_DejaVu_Sans_svg.png"/>
          <p:cNvPicPr>
            <a:picLocks noChangeAspect="1" noChangeArrowheads="1"/>
          </p:cNvPicPr>
          <p:nvPr/>
        </p:nvPicPr>
        <p:blipFill>
          <a:blip r:embed="rId5" cstate="print"/>
          <a:srcRect/>
          <a:stretch>
            <a:fillRect/>
          </a:stretch>
        </p:blipFill>
        <p:spPr bwMode="auto">
          <a:xfrm>
            <a:off x="611560" y="5373216"/>
            <a:ext cx="1050116" cy="1008112"/>
          </a:xfrm>
          <a:prstGeom prst="rect">
            <a:avLst/>
          </a:prstGeom>
          <a:noFill/>
        </p:spPr>
      </p:pic>
      <p:sp>
        <p:nvSpPr>
          <p:cNvPr id="12" name="TextBox 11"/>
          <p:cNvSpPr txBox="1"/>
          <p:nvPr/>
        </p:nvSpPr>
        <p:spPr>
          <a:xfrm>
            <a:off x="323528" y="6381328"/>
            <a:ext cx="7744428" cy="523220"/>
          </a:xfrm>
          <a:prstGeom prst="rect">
            <a:avLst/>
          </a:prstGeom>
          <a:noFill/>
        </p:spPr>
        <p:txBody>
          <a:bodyPr wrap="square" rtlCol="0">
            <a:spAutoFit/>
          </a:bodyPr>
          <a:lstStyle/>
          <a:p>
            <a:r>
              <a:rPr lang="en-US" altLang="zh-TW" sz="1400" dirty="0" smtClean="0"/>
              <a:t>Picture:  </a:t>
            </a:r>
            <a:r>
              <a:rPr lang="en-US" altLang="zh-TW" sz="1400" dirty="0" smtClean="0">
                <a:hlinkClick r:id="rId6"/>
              </a:rPr>
              <a:t>https://ethicallysustained.wordpress.com/2013/05/08/polyester-and-recycled-polyester/</a:t>
            </a:r>
            <a:endParaRPr lang="en-US" altLang="zh-TW" sz="1400" dirty="0" smtClean="0"/>
          </a:p>
          <a:p>
            <a:r>
              <a:rPr lang="en-US" altLang="zh-TW" sz="1400" dirty="0" smtClean="0"/>
              <a:t>Alibaba.com,</a:t>
            </a:r>
            <a:r>
              <a:rPr lang="zh-TW" altLang="en-US" sz="1400" dirty="0" smtClean="0"/>
              <a:t> </a:t>
            </a:r>
            <a:r>
              <a:rPr lang="en-US" altLang="zh-TW" sz="1400" dirty="0" err="1" smtClean="0"/>
              <a:t>wikicommon</a:t>
            </a:r>
            <a:endParaRPr lang="zh-TW" altLang="en-US" sz="1400" dirty="0"/>
          </a:p>
        </p:txBody>
      </p:sp>
      <p:pic>
        <p:nvPicPr>
          <p:cNvPr id="53258" name="Picture 10" descr="http://i00.i.aliimg.com/photo/v0/107567388/HDPE_Bottles.jpg">
            <a:hlinkClick r:id="rId7"/>
          </p:cNvPr>
          <p:cNvPicPr>
            <a:picLocks noChangeAspect="1" noChangeArrowheads="1"/>
          </p:cNvPicPr>
          <p:nvPr/>
        </p:nvPicPr>
        <p:blipFill>
          <a:blip r:embed="rId8" cstate="print"/>
          <a:srcRect/>
          <a:stretch>
            <a:fillRect/>
          </a:stretch>
        </p:blipFill>
        <p:spPr bwMode="auto">
          <a:xfrm>
            <a:off x="6408204" y="3717032"/>
            <a:ext cx="1780642" cy="1337344"/>
          </a:xfrm>
          <a:prstGeom prst="rect">
            <a:avLst/>
          </a:prstGeom>
          <a:noFill/>
        </p:spPr>
      </p:pic>
      <p:pic>
        <p:nvPicPr>
          <p:cNvPr id="53260" name="Picture 12" descr="File:Robinetterie-PVC.JPG">
            <a:hlinkClick r:id="rId9"/>
          </p:cNvPr>
          <p:cNvPicPr>
            <a:picLocks noChangeAspect="1" noChangeArrowheads="1"/>
          </p:cNvPicPr>
          <p:nvPr/>
        </p:nvPicPr>
        <p:blipFill>
          <a:blip r:embed="rId10" cstate="print"/>
          <a:srcRect/>
          <a:stretch>
            <a:fillRect/>
          </a:stretch>
        </p:blipFill>
        <p:spPr bwMode="auto">
          <a:xfrm>
            <a:off x="6516216" y="5049180"/>
            <a:ext cx="1620180" cy="12162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zh-HK" altLang="zh-TW" b="1" dirty="0" smtClean="0">
                <a:solidFill>
                  <a:srgbClr val="00B0F0"/>
                </a:solidFill>
              </a:rPr>
              <a:t>塑膠分類標誌</a:t>
            </a:r>
            <a:r>
              <a:rPr lang="en-US" altLang="zh-TW" b="1" dirty="0" smtClean="0">
                <a:solidFill>
                  <a:srgbClr val="00B0F0"/>
                </a:solidFill>
              </a:rPr>
              <a:t>(2)</a:t>
            </a:r>
            <a:endParaRPr lang="zh-TW" altLang="en-US" dirty="0"/>
          </a:p>
        </p:txBody>
      </p:sp>
      <p:sp>
        <p:nvSpPr>
          <p:cNvPr id="4" name="Slide Number Placeholder 3"/>
          <p:cNvSpPr>
            <a:spLocks noGrp="1"/>
          </p:cNvSpPr>
          <p:nvPr>
            <p:ph type="sldNum" sz="quarter" idx="12"/>
          </p:nvPr>
        </p:nvSpPr>
        <p:spPr>
          <a:xfrm>
            <a:off x="6553200" y="6212334"/>
            <a:ext cx="2133600" cy="365125"/>
          </a:xfrm>
        </p:spPr>
        <p:txBody>
          <a:bodyPr/>
          <a:lstStyle/>
          <a:p>
            <a:fld id="{A60300E7-B516-4DCA-BFD9-53C1136FA69E}" type="slidenum">
              <a:rPr lang="zh-TW" altLang="en-US" smtClean="0"/>
              <a:pPr/>
              <a:t>16</a:t>
            </a:fld>
            <a:endParaRPr lang="zh-TW" altLang="en-US"/>
          </a:p>
        </p:txBody>
      </p:sp>
      <p:graphicFrame>
        <p:nvGraphicFramePr>
          <p:cNvPr id="5" name="Table 4"/>
          <p:cNvGraphicFramePr>
            <a:graphicFrameLocks noGrp="1"/>
          </p:cNvGraphicFramePr>
          <p:nvPr/>
        </p:nvGraphicFramePr>
        <p:xfrm>
          <a:off x="323528" y="764704"/>
          <a:ext cx="8532948" cy="5628652"/>
        </p:xfrm>
        <a:graphic>
          <a:graphicData uri="http://schemas.openxmlformats.org/drawingml/2006/table">
            <a:tbl>
              <a:tblPr firstRow="1" bandRow="1">
                <a:tableStyleId>{5C22544A-7EE6-4342-B048-85BDC9FD1C3A}</a:tableStyleId>
              </a:tblPr>
              <a:tblGrid>
                <a:gridCol w="1548172"/>
                <a:gridCol w="2433870"/>
                <a:gridCol w="4550906"/>
              </a:tblGrid>
              <a:tr h="453166">
                <a:tc>
                  <a:txBody>
                    <a:bodyPr/>
                    <a:lstStyle/>
                    <a:p>
                      <a:pPr algn="ctr"/>
                      <a:r>
                        <a:rPr lang="zh-TW" altLang="en-US" sz="2000" dirty="0" smtClean="0"/>
                        <a:t>標誌與編號</a:t>
                      </a:r>
                      <a:endParaRPr lang="zh-TW" altLang="en-US" sz="2000" dirty="0"/>
                    </a:p>
                  </a:txBody>
                  <a:tcPr/>
                </a:tc>
                <a:tc>
                  <a:txBody>
                    <a:bodyPr/>
                    <a:lstStyle/>
                    <a:p>
                      <a:pPr algn="ctr"/>
                      <a:r>
                        <a:rPr lang="zh-TW" altLang="en-US" sz="2000" dirty="0" smtClean="0"/>
                        <a:t>聚合物名稱</a:t>
                      </a:r>
                      <a:endParaRPr lang="zh-TW" altLang="en-US" sz="2000" dirty="0"/>
                    </a:p>
                  </a:txBody>
                  <a:tcPr/>
                </a:tc>
                <a:tc>
                  <a:txBody>
                    <a:bodyPr/>
                    <a:lstStyle/>
                    <a:p>
                      <a:pPr algn="ctr"/>
                      <a:r>
                        <a:rPr lang="zh-TW" altLang="en-US" sz="2000" dirty="0" smtClean="0"/>
                        <a:t>例子</a:t>
                      </a:r>
                      <a:endParaRPr lang="zh-TW" altLang="en-US" sz="2000" dirty="0"/>
                    </a:p>
                  </a:txBody>
                  <a:tcPr/>
                </a:tc>
              </a:tr>
              <a:tr h="1277103">
                <a:tc>
                  <a:txBody>
                    <a:bodyPr/>
                    <a:lstStyle/>
                    <a:p>
                      <a:endParaRPr lang="zh-TW" altLang="en-US" sz="2000" dirty="0"/>
                    </a:p>
                  </a:txBody>
                  <a:tcPr/>
                </a:tc>
                <a:tc>
                  <a:txBody>
                    <a:bodyPr/>
                    <a:lstStyle/>
                    <a:p>
                      <a:pPr algn="ctr"/>
                      <a:r>
                        <a:rPr lang="zh-HK" altLang="zh-TW" sz="2000" dirty="0" smtClean="0"/>
                        <a:t>低密度聚乙烯（</a:t>
                      </a:r>
                      <a:r>
                        <a:rPr lang="en-US" altLang="zh-TW" sz="2000" dirty="0" smtClean="0"/>
                        <a:t>LD</a:t>
                      </a:r>
                      <a:r>
                        <a:rPr lang="zh-HK" altLang="zh-TW" sz="2000" dirty="0" smtClean="0"/>
                        <a:t>PE，Low-density polyethylene）</a:t>
                      </a:r>
                      <a:endParaRPr lang="zh-TW" altLang="en-US" sz="2000" dirty="0"/>
                    </a:p>
                  </a:txBody>
                  <a:tcPr/>
                </a:tc>
                <a:tc>
                  <a:txBody>
                    <a:bodyPr/>
                    <a:lstStyle/>
                    <a:p>
                      <a:r>
                        <a:rPr lang="zh-HK" altLang="zh-TW" sz="2000" dirty="0" smtClean="0"/>
                        <a:t>塑膠袋</a:t>
                      </a:r>
                      <a:r>
                        <a:rPr lang="zh-TW" altLang="en-US" sz="2000" dirty="0" smtClean="0"/>
                        <a:t>等</a:t>
                      </a:r>
                      <a:endParaRPr lang="zh-TW" altLang="en-US" sz="2000" dirty="0"/>
                    </a:p>
                  </a:txBody>
                  <a:tcPr/>
                </a:tc>
              </a:tr>
              <a:tr h="1277103">
                <a:tc>
                  <a:txBody>
                    <a:bodyPr/>
                    <a:lstStyle/>
                    <a:p>
                      <a:endParaRPr lang="zh-TW" altLang="en-US" sz="2000"/>
                    </a:p>
                  </a:txBody>
                  <a:tcPr/>
                </a:tc>
                <a:tc>
                  <a:txBody>
                    <a:bodyPr/>
                    <a:lstStyle/>
                    <a:p>
                      <a:pPr algn="ctr"/>
                      <a:r>
                        <a:rPr lang="zh-HK" altLang="zh-TW" sz="2000" dirty="0" smtClean="0"/>
                        <a:t>聚丙烯（PP，Polypropylene）</a:t>
                      </a:r>
                      <a:endParaRPr lang="zh-TW" altLang="en-US" sz="2000" dirty="0"/>
                    </a:p>
                  </a:txBody>
                  <a:tcPr/>
                </a:tc>
                <a:tc>
                  <a:txBody>
                    <a:bodyPr/>
                    <a:lstStyle/>
                    <a:p>
                      <a:r>
                        <a:rPr lang="zh-HK" altLang="zh-TW" sz="2000" dirty="0" smtClean="0"/>
                        <a:t>食物容器、</a:t>
                      </a:r>
                      <a:endParaRPr lang="en-US" altLang="zh-HK" sz="2000" dirty="0" smtClean="0"/>
                    </a:p>
                    <a:p>
                      <a:r>
                        <a:rPr lang="zh-HK" altLang="zh-TW" sz="2000" dirty="0" smtClean="0"/>
                        <a:t>食具、</a:t>
                      </a:r>
                      <a:endParaRPr lang="en-US" altLang="zh-HK" sz="2000" dirty="0" smtClean="0"/>
                    </a:p>
                    <a:p>
                      <a:r>
                        <a:rPr lang="zh-HK" altLang="zh-TW" sz="2000" dirty="0" smtClean="0"/>
                        <a:t>水杯</a:t>
                      </a:r>
                      <a:r>
                        <a:rPr lang="zh-TW" altLang="en-US" sz="2000" dirty="0" smtClean="0"/>
                        <a:t>等</a:t>
                      </a:r>
                      <a:endParaRPr lang="zh-TW" altLang="en-US" sz="2000" dirty="0"/>
                    </a:p>
                  </a:txBody>
                  <a:tcPr/>
                </a:tc>
              </a:tr>
              <a:tr h="1277103">
                <a:tc>
                  <a:txBody>
                    <a:bodyPr/>
                    <a:lstStyle/>
                    <a:p>
                      <a:endParaRPr lang="zh-TW" altLang="en-US" sz="2000"/>
                    </a:p>
                  </a:txBody>
                  <a:tcPr/>
                </a:tc>
                <a:tc>
                  <a:txBody>
                    <a:bodyPr/>
                    <a:lstStyle/>
                    <a:p>
                      <a:pPr algn="ctr"/>
                      <a:r>
                        <a:rPr lang="zh-HK" altLang="zh-TW" sz="2000" dirty="0" smtClean="0"/>
                        <a:t>聚苯乙烯（PS，Polystyrene）</a:t>
                      </a:r>
                      <a:endParaRPr lang="zh-TW" altLang="en-US" sz="2000" dirty="0"/>
                    </a:p>
                  </a:txBody>
                  <a:tcPr/>
                </a:tc>
                <a:tc>
                  <a:txBody>
                    <a:bodyPr/>
                    <a:lstStyle/>
                    <a:p>
                      <a:r>
                        <a:rPr lang="zh-HK" altLang="zh-TW" sz="2000" dirty="0" smtClean="0"/>
                        <a:t>食品器具、</a:t>
                      </a:r>
                      <a:endParaRPr lang="en-US" altLang="zh-HK" sz="2000" dirty="0" smtClean="0"/>
                    </a:p>
                    <a:p>
                      <a:r>
                        <a:rPr lang="en-US" altLang="zh-HK" sz="2000" dirty="0" smtClean="0"/>
                        <a:t>CD</a:t>
                      </a:r>
                      <a:r>
                        <a:rPr lang="zh-HK" altLang="zh-TW" sz="2000" dirty="0" smtClean="0"/>
                        <a:t>盒、</a:t>
                      </a:r>
                      <a:endParaRPr lang="en-US" altLang="zh-HK" sz="2000" dirty="0" smtClean="0"/>
                    </a:p>
                    <a:p>
                      <a:r>
                        <a:rPr lang="zh-HK" altLang="zh-TW" sz="2000" dirty="0" smtClean="0"/>
                        <a:t>雪糕盒</a:t>
                      </a:r>
                      <a:r>
                        <a:rPr lang="zh-TW" altLang="en-US" sz="2000" dirty="0" smtClean="0"/>
                        <a:t>等</a:t>
                      </a:r>
                      <a:endParaRPr lang="zh-TW" altLang="en-US" sz="2000" dirty="0"/>
                    </a:p>
                  </a:txBody>
                  <a:tcPr/>
                </a:tc>
              </a:tr>
              <a:tr h="1277103">
                <a:tc>
                  <a:txBody>
                    <a:bodyPr/>
                    <a:lstStyle/>
                    <a:p>
                      <a:endParaRPr lang="zh-TW" altLang="en-US" sz="2000" dirty="0"/>
                    </a:p>
                  </a:txBody>
                  <a:tcPr/>
                </a:tc>
                <a:tc>
                  <a:txBody>
                    <a:bodyPr/>
                    <a:lstStyle/>
                    <a:p>
                      <a:pPr algn="ctr"/>
                      <a:r>
                        <a:rPr lang="zh-HK" altLang="zh-TW" sz="2000" dirty="0" smtClean="0"/>
                        <a:t>其他塑膠，包括ABS樹脂（ABS）、</a:t>
                      </a:r>
                      <a:r>
                        <a:rPr lang="zh-TW" altLang="en-US" sz="2000" dirty="0" smtClean="0"/>
                        <a:t>尼龍等</a:t>
                      </a:r>
                      <a:endParaRPr lang="zh-TW" altLang="en-US" sz="2000" dirty="0"/>
                    </a:p>
                  </a:txBody>
                  <a:tcPr/>
                </a:tc>
                <a:tc>
                  <a:txBody>
                    <a:bodyPr/>
                    <a:lstStyle/>
                    <a:p>
                      <a:r>
                        <a:rPr lang="zh-TW" altLang="en-US" sz="2000" dirty="0" smtClean="0"/>
                        <a:t>水樽</a:t>
                      </a:r>
                      <a:r>
                        <a:rPr lang="zh-HK" altLang="zh-TW" sz="2000" dirty="0" smtClean="0"/>
                        <a:t>、</a:t>
                      </a:r>
                      <a:endParaRPr lang="en-US" altLang="zh-HK" sz="2000" dirty="0" smtClean="0"/>
                    </a:p>
                    <a:p>
                      <a:r>
                        <a:rPr lang="zh-HK" altLang="zh-TW" sz="2000" dirty="0" smtClean="0"/>
                        <a:t>食品餐具</a:t>
                      </a:r>
                      <a:endParaRPr lang="en-US" altLang="zh-HK" sz="2000" dirty="0" smtClean="0"/>
                    </a:p>
                    <a:p>
                      <a:endParaRPr lang="en-US" altLang="zh-TW" sz="2000" dirty="0" smtClean="0"/>
                    </a:p>
                    <a:p>
                      <a:r>
                        <a:rPr lang="en-US" altLang="zh-TW" sz="2000" dirty="0" smtClean="0"/>
                        <a:t>BPA?</a:t>
                      </a:r>
                      <a:endParaRPr lang="zh-TW" altLang="en-US" sz="2000" dirty="0"/>
                    </a:p>
                  </a:txBody>
                  <a:tcPr/>
                </a:tc>
              </a:tr>
            </a:tbl>
          </a:graphicData>
        </a:graphic>
      </p:graphicFrame>
      <p:pic>
        <p:nvPicPr>
          <p:cNvPr id="101378" name="Picture 2" descr="C:\Users\owner\Desktop\Bill\Teaching\HKIED\SolidWaste\Figure\50px-U+2676_DejaVu_Sans_svg.png"/>
          <p:cNvPicPr>
            <a:picLocks noChangeAspect="1" noChangeArrowheads="1"/>
          </p:cNvPicPr>
          <p:nvPr/>
        </p:nvPicPr>
        <p:blipFill>
          <a:blip r:embed="rId2" cstate="print"/>
          <a:srcRect/>
          <a:stretch>
            <a:fillRect/>
          </a:stretch>
        </p:blipFill>
        <p:spPr bwMode="auto">
          <a:xfrm>
            <a:off x="647564" y="1376772"/>
            <a:ext cx="1008112" cy="967788"/>
          </a:xfrm>
          <a:prstGeom prst="rect">
            <a:avLst/>
          </a:prstGeom>
          <a:noFill/>
        </p:spPr>
      </p:pic>
      <p:pic>
        <p:nvPicPr>
          <p:cNvPr id="101379" name="Picture 3" descr="C:\Users\owner\Desktop\Bill\Teaching\HKIED\SolidWaste\Figure\50px-U+2677_DejaVu_Sans_svg.png"/>
          <p:cNvPicPr>
            <a:picLocks noChangeAspect="1" noChangeArrowheads="1"/>
          </p:cNvPicPr>
          <p:nvPr/>
        </p:nvPicPr>
        <p:blipFill>
          <a:blip r:embed="rId3" cstate="print"/>
          <a:srcRect/>
          <a:stretch>
            <a:fillRect/>
          </a:stretch>
        </p:blipFill>
        <p:spPr bwMode="auto">
          <a:xfrm>
            <a:off x="647564" y="2636912"/>
            <a:ext cx="1050116" cy="1008112"/>
          </a:xfrm>
          <a:prstGeom prst="rect">
            <a:avLst/>
          </a:prstGeom>
          <a:noFill/>
        </p:spPr>
      </p:pic>
      <p:pic>
        <p:nvPicPr>
          <p:cNvPr id="101380" name="Picture 4" descr="C:\Users\owner\Desktop\Bill\Teaching\HKIED\SolidWaste\Figure\50px-U+2678_DejaVu_Sans_svg.png"/>
          <p:cNvPicPr>
            <a:picLocks noChangeAspect="1" noChangeArrowheads="1"/>
          </p:cNvPicPr>
          <p:nvPr/>
        </p:nvPicPr>
        <p:blipFill>
          <a:blip r:embed="rId4" cstate="print"/>
          <a:srcRect/>
          <a:stretch>
            <a:fillRect/>
          </a:stretch>
        </p:blipFill>
        <p:spPr bwMode="auto">
          <a:xfrm>
            <a:off x="647564" y="3933056"/>
            <a:ext cx="1008112" cy="967788"/>
          </a:xfrm>
          <a:prstGeom prst="rect">
            <a:avLst/>
          </a:prstGeom>
          <a:noFill/>
        </p:spPr>
      </p:pic>
      <p:pic>
        <p:nvPicPr>
          <p:cNvPr id="101381" name="Picture 5" descr="C:\Users\owner\Desktop\Bill\Teaching\HKIED\SolidWaste\Figure\50px-U+2679_DejaVu_Sans_svg.png"/>
          <p:cNvPicPr>
            <a:picLocks noChangeAspect="1" noChangeArrowheads="1"/>
          </p:cNvPicPr>
          <p:nvPr/>
        </p:nvPicPr>
        <p:blipFill>
          <a:blip r:embed="rId5" cstate="print"/>
          <a:srcRect/>
          <a:stretch>
            <a:fillRect/>
          </a:stretch>
        </p:blipFill>
        <p:spPr bwMode="auto">
          <a:xfrm>
            <a:off x="647564" y="5229200"/>
            <a:ext cx="975108" cy="936104"/>
          </a:xfrm>
          <a:prstGeom prst="rect">
            <a:avLst/>
          </a:prstGeom>
          <a:noFill/>
        </p:spPr>
      </p:pic>
      <p:pic>
        <p:nvPicPr>
          <p:cNvPr id="10" name="Picture 11"/>
          <p:cNvPicPr>
            <a:picLocks noChangeAspect="1" noChangeArrowheads="1"/>
          </p:cNvPicPr>
          <p:nvPr/>
        </p:nvPicPr>
        <p:blipFill>
          <a:blip r:embed="rId6" cstate="print"/>
          <a:srcRect/>
          <a:stretch>
            <a:fillRect/>
          </a:stretch>
        </p:blipFill>
        <p:spPr bwMode="auto">
          <a:xfrm>
            <a:off x="5580112" y="1232756"/>
            <a:ext cx="1067412" cy="1260140"/>
          </a:xfrm>
          <a:prstGeom prst="rect">
            <a:avLst/>
          </a:prstGeom>
          <a:noFill/>
          <a:ln w="9525">
            <a:noFill/>
            <a:miter lim="800000"/>
            <a:headEnd/>
            <a:tailEnd/>
          </a:ln>
        </p:spPr>
      </p:pic>
      <p:pic>
        <p:nvPicPr>
          <p:cNvPr id="101383" name="Picture 7" descr="https://upload.wikimedia.org/wikipedia/commons/thumb/8/8d/Saran_Wrap_02.JPG/300px-Saran_Wrap_02.JPG">
            <a:hlinkClick r:id="rId7"/>
          </p:cNvPr>
          <p:cNvPicPr>
            <a:picLocks noChangeAspect="1" noChangeArrowheads="1"/>
          </p:cNvPicPr>
          <p:nvPr/>
        </p:nvPicPr>
        <p:blipFill>
          <a:blip r:embed="rId8" cstate="print"/>
          <a:srcRect/>
          <a:stretch>
            <a:fillRect/>
          </a:stretch>
        </p:blipFill>
        <p:spPr bwMode="auto">
          <a:xfrm>
            <a:off x="6732240" y="1232757"/>
            <a:ext cx="1890210" cy="1260140"/>
          </a:xfrm>
          <a:prstGeom prst="rect">
            <a:avLst/>
          </a:prstGeom>
          <a:noFill/>
        </p:spPr>
      </p:pic>
      <p:pic>
        <p:nvPicPr>
          <p:cNvPr id="101385" name="Picture 9" descr="https://upload.wikimedia.org/wikipedia/commons/thumb/8/86/Polypropylene_lid.JPG/220px-Polypropylene_lid.JPG">
            <a:hlinkClick r:id="rId9"/>
          </p:cNvPr>
          <p:cNvPicPr>
            <a:picLocks noChangeAspect="1" noChangeArrowheads="1"/>
          </p:cNvPicPr>
          <p:nvPr/>
        </p:nvPicPr>
        <p:blipFill>
          <a:blip r:embed="rId10" cstate="print"/>
          <a:srcRect/>
          <a:stretch>
            <a:fillRect/>
          </a:stretch>
        </p:blipFill>
        <p:spPr bwMode="auto">
          <a:xfrm>
            <a:off x="5796136" y="2744924"/>
            <a:ext cx="1200132" cy="900100"/>
          </a:xfrm>
          <a:prstGeom prst="rect">
            <a:avLst/>
          </a:prstGeom>
          <a:noFill/>
        </p:spPr>
      </p:pic>
      <p:pic>
        <p:nvPicPr>
          <p:cNvPr id="101387" name="Picture 11" descr="https://upload.wikimedia.org/wikipedia/commons/thumb/8/82/PolypropyleneItemsForLaboratoryUse.jpg/220px-PolypropyleneItemsForLaboratoryUse.jpg">
            <a:hlinkClick r:id="rId11"/>
          </p:cNvPr>
          <p:cNvPicPr>
            <a:picLocks noChangeAspect="1" noChangeArrowheads="1"/>
          </p:cNvPicPr>
          <p:nvPr/>
        </p:nvPicPr>
        <p:blipFill>
          <a:blip r:embed="rId12" cstate="print"/>
          <a:srcRect/>
          <a:stretch>
            <a:fillRect/>
          </a:stretch>
        </p:blipFill>
        <p:spPr bwMode="auto">
          <a:xfrm>
            <a:off x="7128284" y="2564904"/>
            <a:ext cx="1512168" cy="1209734"/>
          </a:xfrm>
          <a:prstGeom prst="rect">
            <a:avLst/>
          </a:prstGeom>
          <a:noFill/>
        </p:spPr>
      </p:pic>
      <p:pic>
        <p:nvPicPr>
          <p:cNvPr id="101391" name="Picture 15" descr="https://upload.wikimedia.org/wikipedia/commons/thumb/2/2b/Polistirolo.JPG/200px-Polistirolo.JPG">
            <a:hlinkClick r:id="rId13"/>
          </p:cNvPr>
          <p:cNvPicPr>
            <a:picLocks noChangeAspect="1" noChangeArrowheads="1"/>
          </p:cNvPicPr>
          <p:nvPr/>
        </p:nvPicPr>
        <p:blipFill>
          <a:blip r:embed="rId14" cstate="print"/>
          <a:srcRect/>
          <a:stretch>
            <a:fillRect/>
          </a:stretch>
        </p:blipFill>
        <p:spPr bwMode="auto">
          <a:xfrm>
            <a:off x="5796137" y="3897052"/>
            <a:ext cx="1248138" cy="936104"/>
          </a:xfrm>
          <a:prstGeom prst="rect">
            <a:avLst/>
          </a:prstGeom>
          <a:noFill/>
        </p:spPr>
      </p:pic>
      <p:pic>
        <p:nvPicPr>
          <p:cNvPr id="101393" name="Picture 17" descr="https://upload.wikimedia.org/wikipedia/commons/thumb/9/99/Envase_de_yogur.jpg/220px-Envase_de_yogur.jpg">
            <a:hlinkClick r:id="rId15"/>
          </p:cNvPr>
          <p:cNvPicPr>
            <a:picLocks noChangeAspect="1" noChangeArrowheads="1"/>
          </p:cNvPicPr>
          <p:nvPr/>
        </p:nvPicPr>
        <p:blipFill>
          <a:blip r:embed="rId16" cstate="print"/>
          <a:srcRect/>
          <a:stretch>
            <a:fillRect/>
          </a:stretch>
        </p:blipFill>
        <p:spPr bwMode="auto">
          <a:xfrm>
            <a:off x="6840252" y="4077072"/>
            <a:ext cx="979376" cy="974925"/>
          </a:xfrm>
          <a:prstGeom prst="rect">
            <a:avLst/>
          </a:prstGeom>
          <a:noFill/>
          <a:ln w="50800">
            <a:solidFill>
              <a:schemeClr val="bg1"/>
            </a:solidFill>
          </a:ln>
        </p:spPr>
      </p:pic>
      <p:pic>
        <p:nvPicPr>
          <p:cNvPr id="101395" name="Picture 19" descr="https://upload.wikimedia.org/wikipedia/commons/thumb/9/90/Caja_de_CD.jpg/220px-Caja_de_CD.jpg">
            <a:hlinkClick r:id="rId17"/>
          </p:cNvPr>
          <p:cNvPicPr>
            <a:picLocks noChangeAspect="1" noChangeArrowheads="1"/>
          </p:cNvPicPr>
          <p:nvPr/>
        </p:nvPicPr>
        <p:blipFill>
          <a:blip r:embed="rId18" cstate="print"/>
          <a:srcRect/>
          <a:stretch>
            <a:fillRect/>
          </a:stretch>
        </p:blipFill>
        <p:spPr bwMode="auto">
          <a:xfrm>
            <a:off x="7812360" y="3789040"/>
            <a:ext cx="979376" cy="1170800"/>
          </a:xfrm>
          <a:prstGeom prst="rect">
            <a:avLst/>
          </a:prstGeom>
          <a:noFill/>
          <a:ln w="50800">
            <a:solidFill>
              <a:schemeClr val="bg1"/>
            </a:solidFill>
          </a:ln>
        </p:spPr>
      </p:pic>
      <p:pic>
        <p:nvPicPr>
          <p:cNvPr id="101397" name="Picture 21" descr="http://media.treehugger.com/assets/images/2011/10/bispphenol20bottles.jpg">
            <a:hlinkClick r:id="rId19"/>
          </p:cNvPr>
          <p:cNvPicPr>
            <a:picLocks noChangeAspect="1" noChangeArrowheads="1"/>
          </p:cNvPicPr>
          <p:nvPr/>
        </p:nvPicPr>
        <p:blipFill>
          <a:blip r:embed="rId20" cstate="print"/>
          <a:srcRect/>
          <a:stretch>
            <a:fillRect/>
          </a:stretch>
        </p:blipFill>
        <p:spPr bwMode="auto">
          <a:xfrm>
            <a:off x="6660232" y="5115341"/>
            <a:ext cx="2009428" cy="1215104"/>
          </a:xfrm>
          <a:prstGeom prst="rect">
            <a:avLst/>
          </a:prstGeom>
          <a:noFill/>
        </p:spPr>
      </p:pic>
      <p:sp>
        <p:nvSpPr>
          <p:cNvPr id="19" name="TextBox 18"/>
          <p:cNvSpPr txBox="1"/>
          <p:nvPr/>
        </p:nvSpPr>
        <p:spPr>
          <a:xfrm>
            <a:off x="5472100" y="6550223"/>
            <a:ext cx="3671900" cy="307777"/>
          </a:xfrm>
          <a:prstGeom prst="rect">
            <a:avLst/>
          </a:prstGeom>
          <a:noFill/>
        </p:spPr>
        <p:txBody>
          <a:bodyPr wrap="square" rtlCol="0">
            <a:spAutoFit/>
          </a:bodyPr>
          <a:lstStyle/>
          <a:p>
            <a:r>
              <a:rPr lang="en-US" altLang="zh-TW" sz="1400" dirty="0" smtClean="0"/>
              <a:t>Pictures: </a:t>
            </a:r>
            <a:r>
              <a:rPr lang="en-US" altLang="zh-TW" sz="1400" dirty="0" err="1" smtClean="0"/>
              <a:t>wikicomon</a:t>
            </a:r>
            <a:r>
              <a:rPr lang="en-US" altLang="zh-TW" sz="1400" dirty="0" smtClean="0"/>
              <a:t>, www.treehugger.com</a:t>
            </a:r>
            <a:endParaRPr lang="zh-TW" altLang="en-US" sz="1400" dirty="0"/>
          </a:p>
        </p:txBody>
      </p:sp>
      <p:pic>
        <p:nvPicPr>
          <p:cNvPr id="101399" name="Picture 23" descr="https://upload.wikimedia.org/wikipedia/commons/thumb/d/d7/Polycarbonate_water_bottle.JPG/220px-Polycarbonate_water_bottle.JPG">
            <a:hlinkClick r:id="rId21"/>
          </p:cNvPr>
          <p:cNvPicPr>
            <a:picLocks noChangeAspect="1" noChangeArrowheads="1"/>
          </p:cNvPicPr>
          <p:nvPr/>
        </p:nvPicPr>
        <p:blipFill>
          <a:blip r:embed="rId22" cstate="print"/>
          <a:srcRect/>
          <a:stretch>
            <a:fillRect/>
          </a:stretch>
        </p:blipFill>
        <p:spPr bwMode="auto">
          <a:xfrm>
            <a:off x="5616116" y="5121188"/>
            <a:ext cx="933050" cy="1242653"/>
          </a:xfrm>
          <a:prstGeom prst="rect">
            <a:avLst/>
          </a:prstGeom>
          <a:noFill/>
        </p:spPr>
      </p:pic>
      <p:sp>
        <p:nvSpPr>
          <p:cNvPr id="21" name="TextBox 20"/>
          <p:cNvSpPr txBox="1"/>
          <p:nvPr/>
        </p:nvSpPr>
        <p:spPr>
          <a:xfrm>
            <a:off x="359532" y="6427113"/>
            <a:ext cx="4855816" cy="430887"/>
          </a:xfrm>
          <a:prstGeom prst="rect">
            <a:avLst/>
          </a:prstGeom>
          <a:noFill/>
        </p:spPr>
        <p:txBody>
          <a:bodyPr wrap="none" rtlCol="0">
            <a:spAutoFit/>
          </a:bodyPr>
          <a:lstStyle/>
          <a:p>
            <a:r>
              <a:rPr lang="zh-TW" altLang="en-US" sz="2200" dirty="0" smtClean="0"/>
              <a:t>新興塑料</a:t>
            </a:r>
            <a:r>
              <a:rPr lang="en-US" altLang="zh-TW" sz="2200" dirty="0" smtClean="0"/>
              <a:t>:</a:t>
            </a:r>
            <a:r>
              <a:rPr lang="zh-TW" altLang="en-US" sz="2200" dirty="0" smtClean="0"/>
              <a:t> </a:t>
            </a:r>
            <a:r>
              <a:rPr lang="zh-TW" altLang="en-US" sz="2200" dirty="0" smtClean="0">
                <a:hlinkClick r:id="rId23"/>
              </a:rPr>
              <a:t>生物塑料</a:t>
            </a:r>
            <a:r>
              <a:rPr lang="zh-TW" altLang="en-US" sz="2200" dirty="0" smtClean="0"/>
              <a:t>，</a:t>
            </a:r>
            <a:r>
              <a:rPr lang="zh-TW" altLang="en-US" sz="2200" dirty="0" smtClean="0">
                <a:hlinkClick r:id="rId24"/>
              </a:rPr>
              <a:t>可生物降解塑料</a:t>
            </a:r>
            <a:endParaRPr lang="zh-TW" alt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zh-TW" altLang="en-US" b="1" dirty="0" smtClean="0">
                <a:solidFill>
                  <a:srgbClr val="00B0F0"/>
                </a:solidFill>
              </a:rPr>
              <a:t>把塑膠分類吧！</a:t>
            </a:r>
            <a:endParaRPr lang="zh-TW" altLang="en-US" b="1" dirty="0">
              <a:solidFill>
                <a:srgbClr val="00B0F0"/>
              </a:solidFill>
            </a:endParaRPr>
          </a:p>
        </p:txBody>
      </p:sp>
      <p:sp>
        <p:nvSpPr>
          <p:cNvPr id="3" name="Content Placeholder 2"/>
          <p:cNvSpPr>
            <a:spLocks noGrp="1"/>
          </p:cNvSpPr>
          <p:nvPr>
            <p:ph idx="1"/>
          </p:nvPr>
        </p:nvSpPr>
        <p:spPr>
          <a:xfrm>
            <a:off x="457200" y="764704"/>
            <a:ext cx="8229600" cy="5361459"/>
          </a:xfrm>
        </p:spPr>
        <p:txBody>
          <a:bodyPr>
            <a:normAutofit/>
          </a:bodyPr>
          <a:lstStyle/>
          <a:p>
            <a:r>
              <a:rPr lang="zh-TW" altLang="en-US" sz="2800" dirty="0" smtClean="0"/>
              <a:t>把塑膠分類非常重要，但當塑膠材料沒有</a:t>
            </a:r>
            <a:r>
              <a:rPr lang="en-US" altLang="zh-TW" sz="2800" dirty="0" smtClean="0"/>
              <a:t>PIC</a:t>
            </a:r>
            <a:r>
              <a:rPr lang="zh-TW" altLang="en-US" sz="2800" dirty="0" smtClean="0"/>
              <a:t>時，我們怎樣把它分類？</a:t>
            </a:r>
            <a:r>
              <a:rPr lang="zh-TW" altLang="en-US" sz="2800" b="1" dirty="0" smtClean="0">
                <a:solidFill>
                  <a:srgbClr val="FF0000"/>
                </a:solidFill>
              </a:rPr>
              <a:t>方法一：多感官測試</a:t>
            </a:r>
            <a:endParaRPr lang="zh-TW" altLang="en-US" sz="2800" dirty="0"/>
          </a:p>
        </p:txBody>
      </p:sp>
      <p:graphicFrame>
        <p:nvGraphicFramePr>
          <p:cNvPr id="4" name="Content Placeholder 5"/>
          <p:cNvGraphicFramePr>
            <a:graphicFrameLocks/>
          </p:cNvGraphicFramePr>
          <p:nvPr>
            <p:extLst>
              <p:ext uri="{D42A27DB-BD31-4B8C-83A1-F6EECF244321}">
                <p14:modId xmlns:p14="http://schemas.microsoft.com/office/powerpoint/2010/main" xmlns="" val="3228157035"/>
              </p:ext>
            </p:extLst>
          </p:nvPr>
        </p:nvGraphicFramePr>
        <p:xfrm>
          <a:off x="827584" y="1736813"/>
          <a:ext cx="7776863" cy="4824534"/>
        </p:xfrm>
        <a:graphic>
          <a:graphicData uri="http://schemas.openxmlformats.org/drawingml/2006/table">
            <a:tbl>
              <a:tblPr firstRow="1" firstCol="1" bandRow="1">
                <a:tableStyleId>{BC89EF96-8CEA-46FF-86C4-4CE0E7609802}</a:tableStyleId>
              </a:tblPr>
              <a:tblGrid>
                <a:gridCol w="3264385"/>
                <a:gridCol w="4512478"/>
              </a:tblGrid>
              <a:tr h="964906">
                <a:tc>
                  <a:txBody>
                    <a:bodyPr/>
                    <a:lstStyle/>
                    <a:p>
                      <a:pPr marL="0" lvl="0" indent="0">
                        <a:spcAft>
                          <a:spcPts val="0"/>
                        </a:spcAft>
                        <a:buFont typeface="+mj-lt"/>
                        <a:buNone/>
                      </a:pPr>
                      <a:r>
                        <a:rPr lang="zh-TW" sz="1800" b="1" kern="100" dirty="0">
                          <a:effectLst/>
                          <a:latin typeface="+mn-ea"/>
                          <a:ea typeface="+mn-ea"/>
                        </a:rPr>
                        <a:t>聚對苯二甲酸乙二醇酯（</a:t>
                      </a:r>
                      <a:r>
                        <a:rPr lang="en-US" sz="1800" b="1" kern="100" dirty="0">
                          <a:effectLst/>
                          <a:latin typeface="+mn-ea"/>
                          <a:ea typeface="+mn-ea"/>
                        </a:rPr>
                        <a:t>PET</a:t>
                      </a:r>
                      <a:r>
                        <a:rPr lang="zh-TW" sz="1800" b="1" kern="100" dirty="0">
                          <a:effectLst/>
                          <a:latin typeface="+mn-ea"/>
                          <a:ea typeface="+mn-ea"/>
                        </a:rPr>
                        <a:t>）</a:t>
                      </a:r>
                      <a:endParaRPr lang="zh-TW" sz="1800" b="1" kern="100" dirty="0">
                        <a:effectLst/>
                        <a:latin typeface="+mn-ea"/>
                        <a:ea typeface="+mn-ea"/>
                        <a:cs typeface="Times New Roman"/>
                      </a:endParaRPr>
                    </a:p>
                  </a:txBody>
                  <a:tcPr marL="68580" marR="68580" marT="0" marB="0"/>
                </a:tc>
                <a:tc>
                  <a:txBody>
                    <a:bodyPr/>
                    <a:lstStyle/>
                    <a:p>
                      <a:pPr marL="342900" lvl="0" indent="-342900">
                        <a:spcAft>
                          <a:spcPts val="0"/>
                        </a:spcAft>
                        <a:buFont typeface="+mj-lt"/>
                        <a:buAutoNum type="arabicPeriod"/>
                      </a:pPr>
                      <a:r>
                        <a:rPr lang="zh-TW" sz="1800" b="0" kern="100" dirty="0">
                          <a:effectLst/>
                          <a:latin typeface="+mn-ea"/>
                          <a:ea typeface="+mn-ea"/>
                        </a:rPr>
                        <a:t>質量較輕</a:t>
                      </a:r>
                    </a:p>
                    <a:p>
                      <a:pPr marL="342900" lvl="0" indent="-342900">
                        <a:spcAft>
                          <a:spcPts val="0"/>
                        </a:spcAft>
                        <a:buFont typeface="+mj-lt"/>
                        <a:buAutoNum type="arabicPeriod"/>
                      </a:pPr>
                      <a:r>
                        <a:rPr lang="zh-TW" sz="1800" b="0" kern="100" dirty="0">
                          <a:effectLst/>
                          <a:latin typeface="+mn-ea"/>
                          <a:ea typeface="+mn-ea"/>
                        </a:rPr>
                        <a:t>通常是無色透明</a:t>
                      </a:r>
                    </a:p>
                    <a:p>
                      <a:pPr marL="342900" lvl="0" indent="-342900">
                        <a:spcAft>
                          <a:spcPts val="0"/>
                        </a:spcAft>
                        <a:buFont typeface="+mj-lt"/>
                        <a:buAutoNum type="arabicPeriod"/>
                      </a:pPr>
                      <a:r>
                        <a:rPr lang="zh-TW" altLang="en-US" sz="1800" b="0" kern="100" dirty="0" smtClean="0">
                          <a:effectLst/>
                          <a:latin typeface="+mn-ea"/>
                          <a:ea typeface="+mn-ea"/>
                        </a:rPr>
                        <a:t>膠</a:t>
                      </a:r>
                      <a:r>
                        <a:rPr lang="zh-TW" sz="1800" b="0" kern="100" dirty="0" smtClean="0">
                          <a:effectLst/>
                          <a:latin typeface="+mn-ea"/>
                          <a:ea typeface="+mn-ea"/>
                        </a:rPr>
                        <a:t>瓶</a:t>
                      </a:r>
                      <a:r>
                        <a:rPr lang="zh-TW" sz="1800" b="0" kern="100" dirty="0">
                          <a:effectLst/>
                          <a:latin typeface="+mn-ea"/>
                          <a:ea typeface="+mn-ea"/>
                        </a:rPr>
                        <a:t>底有一</a:t>
                      </a:r>
                      <a:r>
                        <a:rPr lang="zh-TW" sz="1800" b="0" kern="100" dirty="0" smtClean="0">
                          <a:effectLst/>
                          <a:latin typeface="+mn-ea"/>
                          <a:ea typeface="+mn-ea"/>
                        </a:rPr>
                        <a:t>圓點</a:t>
                      </a:r>
                      <a:endParaRPr lang="zh-TW" sz="1800" b="0" kern="100" dirty="0">
                        <a:effectLst/>
                        <a:latin typeface="+mn-ea"/>
                        <a:ea typeface="+mn-ea"/>
                        <a:cs typeface="Times New Roman"/>
                      </a:endParaRPr>
                    </a:p>
                  </a:txBody>
                  <a:tcPr marL="68580" marR="68580" marT="0" marB="0"/>
                </a:tc>
              </a:tr>
              <a:tr h="964906">
                <a:tc>
                  <a:txBody>
                    <a:bodyPr/>
                    <a:lstStyle/>
                    <a:p>
                      <a:pPr marL="0" lvl="0" indent="0">
                        <a:spcAft>
                          <a:spcPts val="0"/>
                        </a:spcAft>
                        <a:buFont typeface="+mj-lt"/>
                        <a:buNone/>
                      </a:pPr>
                      <a:r>
                        <a:rPr lang="zh-TW" sz="1800" kern="100" dirty="0">
                          <a:effectLst/>
                          <a:latin typeface="+mn-ea"/>
                          <a:ea typeface="+mn-ea"/>
                        </a:rPr>
                        <a:t>高密度聚乙烯（</a:t>
                      </a:r>
                      <a:r>
                        <a:rPr lang="en-US" sz="1800" kern="100" dirty="0">
                          <a:effectLst/>
                          <a:latin typeface="+mn-ea"/>
                          <a:ea typeface="+mn-ea"/>
                        </a:rPr>
                        <a:t>HDPE</a:t>
                      </a:r>
                      <a:r>
                        <a:rPr lang="zh-TW" sz="1800" kern="100" dirty="0">
                          <a:effectLst/>
                          <a:latin typeface="+mn-ea"/>
                          <a:ea typeface="+mn-ea"/>
                        </a:rPr>
                        <a:t>）</a:t>
                      </a:r>
                      <a:endParaRPr lang="zh-TW" sz="1800" kern="100" dirty="0">
                        <a:effectLst/>
                        <a:latin typeface="+mn-ea"/>
                        <a:ea typeface="+mn-ea"/>
                        <a:cs typeface="Times New Roman"/>
                      </a:endParaRPr>
                    </a:p>
                  </a:txBody>
                  <a:tcPr marL="68580" marR="68580" marT="0" marB="0"/>
                </a:tc>
                <a:tc>
                  <a:txBody>
                    <a:bodyPr/>
                    <a:lstStyle/>
                    <a:p>
                      <a:pPr marL="342900" lvl="0" indent="-342900">
                        <a:spcAft>
                          <a:spcPts val="0"/>
                        </a:spcAft>
                        <a:buFont typeface="+mj-lt"/>
                        <a:buAutoNum type="arabicPeriod"/>
                      </a:pPr>
                      <a:r>
                        <a:rPr lang="zh-TW" sz="1800" kern="100" dirty="0">
                          <a:effectLst/>
                          <a:latin typeface="+mn-ea"/>
                          <a:ea typeface="+mn-ea"/>
                        </a:rPr>
                        <a:t>不透明或半透明</a:t>
                      </a:r>
                    </a:p>
                    <a:p>
                      <a:pPr marL="342900" lvl="0" indent="-342900">
                        <a:spcAft>
                          <a:spcPts val="0"/>
                        </a:spcAft>
                        <a:buFont typeface="+mj-lt"/>
                        <a:buAutoNum type="arabicPeriod"/>
                      </a:pPr>
                      <a:r>
                        <a:rPr lang="zh-TW" sz="1800" kern="100" dirty="0">
                          <a:effectLst/>
                          <a:latin typeface="+mn-ea"/>
                          <a:ea typeface="+mn-ea"/>
                        </a:rPr>
                        <a:t>硬度高，不易破壞</a:t>
                      </a:r>
                    </a:p>
                    <a:p>
                      <a:pPr marL="342900" lvl="0" indent="-342900">
                        <a:spcAft>
                          <a:spcPts val="0"/>
                        </a:spcAft>
                        <a:buFont typeface="+mj-lt"/>
                        <a:buAutoNum type="arabicPeriod"/>
                      </a:pPr>
                      <a:r>
                        <a:rPr lang="zh-TW" sz="1800" kern="100" dirty="0">
                          <a:effectLst/>
                          <a:latin typeface="+mn-ea"/>
                          <a:ea typeface="+mn-ea"/>
                        </a:rPr>
                        <a:t>塑膠袋揉搓或摩擦時有沙沙聲</a:t>
                      </a:r>
                      <a:endParaRPr lang="zh-TW" sz="1800" kern="100" dirty="0">
                        <a:effectLst/>
                        <a:latin typeface="+mn-ea"/>
                        <a:ea typeface="+mn-ea"/>
                        <a:cs typeface="Times New Roman"/>
                      </a:endParaRPr>
                    </a:p>
                  </a:txBody>
                  <a:tcPr marL="68580" marR="68580" marT="0" marB="0"/>
                </a:tc>
              </a:tr>
              <a:tr h="643272">
                <a:tc>
                  <a:txBody>
                    <a:bodyPr/>
                    <a:lstStyle/>
                    <a:p>
                      <a:pPr marL="0" lvl="0" indent="0">
                        <a:spcAft>
                          <a:spcPts val="0"/>
                        </a:spcAft>
                        <a:buFont typeface="+mj-lt"/>
                        <a:buNone/>
                      </a:pPr>
                      <a:r>
                        <a:rPr lang="zh-TW" sz="1800" kern="100">
                          <a:effectLst/>
                          <a:latin typeface="+mn-ea"/>
                          <a:ea typeface="+mn-ea"/>
                        </a:rPr>
                        <a:t>聚氯乙烯（</a:t>
                      </a:r>
                      <a:r>
                        <a:rPr lang="en-US" sz="1800" kern="100">
                          <a:effectLst/>
                          <a:latin typeface="+mn-ea"/>
                          <a:ea typeface="+mn-ea"/>
                        </a:rPr>
                        <a:t>PVC</a:t>
                      </a:r>
                      <a:r>
                        <a:rPr lang="zh-TW" sz="1800" kern="100">
                          <a:effectLst/>
                          <a:latin typeface="+mn-ea"/>
                          <a:ea typeface="+mn-ea"/>
                        </a:rPr>
                        <a:t>）</a:t>
                      </a:r>
                      <a:endParaRPr lang="zh-TW" sz="1800" kern="100">
                        <a:effectLst/>
                        <a:latin typeface="+mn-ea"/>
                        <a:ea typeface="+mn-ea"/>
                        <a:cs typeface="Times New Roman"/>
                      </a:endParaRPr>
                    </a:p>
                  </a:txBody>
                  <a:tcPr marL="68580" marR="68580" marT="0" marB="0"/>
                </a:tc>
                <a:tc>
                  <a:txBody>
                    <a:bodyPr/>
                    <a:lstStyle/>
                    <a:p>
                      <a:pPr marL="342900" lvl="0" indent="-342900">
                        <a:spcAft>
                          <a:spcPts val="0"/>
                        </a:spcAft>
                        <a:buFont typeface="+mj-lt"/>
                        <a:buAutoNum type="arabicPeriod"/>
                      </a:pPr>
                      <a:r>
                        <a:rPr lang="zh-TW" sz="1800" kern="100" dirty="0">
                          <a:effectLst/>
                          <a:latin typeface="+mn-ea"/>
                          <a:ea typeface="+mn-ea"/>
                        </a:rPr>
                        <a:t>用力折會有白痕</a:t>
                      </a:r>
                      <a:r>
                        <a:rPr lang="zh-TW" sz="1800" kern="100" dirty="0" smtClean="0">
                          <a:effectLst/>
                          <a:latin typeface="+mn-ea"/>
                          <a:ea typeface="+mn-ea"/>
                        </a:rPr>
                        <a:t>出現</a:t>
                      </a:r>
                      <a:endParaRPr lang="en-US" altLang="zh-TW" sz="1800" kern="100" dirty="0" smtClean="0">
                        <a:effectLst/>
                        <a:latin typeface="+mn-ea"/>
                        <a:ea typeface="+mn-ea"/>
                      </a:endParaRPr>
                    </a:p>
                    <a:p>
                      <a:pPr marL="342900" lvl="0" indent="-342900">
                        <a:spcAft>
                          <a:spcPts val="0"/>
                        </a:spcAft>
                        <a:buFont typeface="+mj-lt"/>
                        <a:buAutoNum type="arabicPeriod"/>
                      </a:pPr>
                      <a:r>
                        <a:rPr lang="zh-TW" sz="1800" kern="100" dirty="0" smtClean="0">
                          <a:effectLst/>
                          <a:latin typeface="+mn-ea"/>
                          <a:ea typeface="+mn-ea"/>
                        </a:rPr>
                        <a:t>如果</a:t>
                      </a:r>
                      <a:r>
                        <a:rPr lang="zh-TW" sz="1800" kern="100" dirty="0">
                          <a:effectLst/>
                          <a:latin typeface="+mn-ea"/>
                          <a:ea typeface="+mn-ea"/>
                        </a:rPr>
                        <a:t>製成膠瓶，瓶底通想有一條線</a:t>
                      </a:r>
                      <a:endParaRPr lang="zh-TW" sz="1800" kern="100" dirty="0">
                        <a:effectLst/>
                        <a:latin typeface="+mn-ea"/>
                        <a:ea typeface="+mn-ea"/>
                        <a:cs typeface="Times New Roman"/>
                      </a:endParaRPr>
                    </a:p>
                  </a:txBody>
                  <a:tcPr marL="68580" marR="68580" marT="0" marB="0"/>
                </a:tc>
              </a:tr>
              <a:tr h="964906">
                <a:tc>
                  <a:txBody>
                    <a:bodyPr/>
                    <a:lstStyle/>
                    <a:p>
                      <a:pPr marL="0" lvl="0" indent="0">
                        <a:spcAft>
                          <a:spcPts val="0"/>
                        </a:spcAft>
                        <a:buFont typeface="+mj-lt"/>
                        <a:buNone/>
                      </a:pPr>
                      <a:r>
                        <a:rPr lang="zh-TW" sz="1800" kern="100">
                          <a:effectLst/>
                          <a:latin typeface="+mn-ea"/>
                          <a:ea typeface="+mn-ea"/>
                        </a:rPr>
                        <a:t>低密度聚乙烯（</a:t>
                      </a:r>
                      <a:r>
                        <a:rPr lang="en-US" sz="1800" kern="100">
                          <a:effectLst/>
                          <a:latin typeface="+mn-ea"/>
                          <a:ea typeface="+mn-ea"/>
                        </a:rPr>
                        <a:t>LDPE</a:t>
                      </a:r>
                      <a:r>
                        <a:rPr lang="zh-TW" sz="1800" kern="100">
                          <a:effectLst/>
                          <a:latin typeface="+mn-ea"/>
                          <a:ea typeface="+mn-ea"/>
                        </a:rPr>
                        <a:t>）</a:t>
                      </a:r>
                      <a:endParaRPr lang="zh-TW" sz="1800" kern="100">
                        <a:effectLst/>
                        <a:latin typeface="+mn-ea"/>
                        <a:ea typeface="+mn-ea"/>
                        <a:cs typeface="Times New Roman"/>
                      </a:endParaRPr>
                    </a:p>
                  </a:txBody>
                  <a:tcPr marL="68580" marR="68580" marT="0" marB="0"/>
                </a:tc>
                <a:tc>
                  <a:txBody>
                    <a:bodyPr/>
                    <a:lstStyle/>
                    <a:p>
                      <a:pPr marL="342900" lvl="0" indent="-342900">
                        <a:spcAft>
                          <a:spcPts val="0"/>
                        </a:spcAft>
                        <a:buFont typeface="+mj-lt"/>
                        <a:buAutoNum type="arabicPeriod"/>
                      </a:pPr>
                      <a:r>
                        <a:rPr lang="zh-TW" sz="1800" kern="100">
                          <a:effectLst/>
                          <a:latin typeface="+mn-ea"/>
                          <a:ea typeface="+mn-ea"/>
                        </a:rPr>
                        <a:t>硬度都較</a:t>
                      </a:r>
                      <a:r>
                        <a:rPr lang="en-US" sz="1800" kern="100">
                          <a:effectLst/>
                          <a:latin typeface="+mn-ea"/>
                          <a:ea typeface="+mn-ea"/>
                        </a:rPr>
                        <a:t>HDPE</a:t>
                      </a:r>
                      <a:r>
                        <a:rPr lang="zh-TW" sz="1800" kern="100">
                          <a:effectLst/>
                          <a:latin typeface="+mn-ea"/>
                          <a:ea typeface="+mn-ea"/>
                        </a:rPr>
                        <a:t>低</a:t>
                      </a:r>
                    </a:p>
                    <a:p>
                      <a:pPr marL="342900" lvl="0" indent="-342900">
                        <a:spcAft>
                          <a:spcPts val="0"/>
                        </a:spcAft>
                        <a:buFont typeface="+mj-lt"/>
                        <a:buAutoNum type="arabicPeriod"/>
                      </a:pPr>
                      <a:r>
                        <a:rPr lang="zh-TW" sz="1800" kern="100">
                          <a:effectLst/>
                          <a:latin typeface="+mn-ea"/>
                          <a:ea typeface="+mn-ea"/>
                        </a:rPr>
                        <a:t>外包裝塑膠膜軟而易撕</a:t>
                      </a:r>
                    </a:p>
                    <a:p>
                      <a:pPr marL="342900" lvl="0" indent="-342900">
                        <a:spcAft>
                          <a:spcPts val="0"/>
                        </a:spcAft>
                        <a:buFont typeface="+mj-lt"/>
                        <a:buAutoNum type="arabicPeriod"/>
                      </a:pPr>
                      <a:r>
                        <a:rPr lang="zh-TW" sz="1800" kern="100">
                          <a:effectLst/>
                          <a:latin typeface="+mn-ea"/>
                          <a:ea typeface="+mn-ea"/>
                        </a:rPr>
                        <a:t>揉搓時較不會發出沙沙聲</a:t>
                      </a:r>
                      <a:endParaRPr lang="zh-TW" sz="1800" kern="100">
                        <a:effectLst/>
                        <a:latin typeface="+mn-ea"/>
                        <a:ea typeface="+mn-ea"/>
                        <a:cs typeface="Times New Roman"/>
                      </a:endParaRPr>
                    </a:p>
                  </a:txBody>
                  <a:tcPr marL="68580" marR="68580" marT="0" marB="0"/>
                </a:tc>
              </a:tr>
              <a:tr h="643272">
                <a:tc>
                  <a:txBody>
                    <a:bodyPr/>
                    <a:lstStyle/>
                    <a:p>
                      <a:pPr marL="0" lvl="0" indent="0">
                        <a:spcAft>
                          <a:spcPts val="0"/>
                        </a:spcAft>
                        <a:buFont typeface="+mj-lt"/>
                        <a:buNone/>
                      </a:pPr>
                      <a:r>
                        <a:rPr lang="zh-TW" sz="1800" kern="100">
                          <a:effectLst/>
                          <a:latin typeface="+mn-ea"/>
                          <a:ea typeface="+mn-ea"/>
                        </a:rPr>
                        <a:t>聚丙烯（</a:t>
                      </a:r>
                      <a:r>
                        <a:rPr lang="en-US" sz="1800" kern="100">
                          <a:effectLst/>
                          <a:latin typeface="+mn-ea"/>
                          <a:ea typeface="+mn-ea"/>
                        </a:rPr>
                        <a:t>PP</a:t>
                      </a:r>
                      <a:r>
                        <a:rPr lang="zh-TW" sz="1800" kern="100">
                          <a:effectLst/>
                          <a:latin typeface="+mn-ea"/>
                          <a:ea typeface="+mn-ea"/>
                        </a:rPr>
                        <a:t>）</a:t>
                      </a:r>
                      <a:endParaRPr lang="zh-TW" sz="1800" kern="100">
                        <a:effectLst/>
                        <a:latin typeface="+mn-ea"/>
                        <a:ea typeface="+mn-ea"/>
                        <a:cs typeface="Times New Roman"/>
                      </a:endParaRPr>
                    </a:p>
                  </a:txBody>
                  <a:tcPr marL="68580" marR="68580" marT="0" marB="0"/>
                </a:tc>
                <a:tc>
                  <a:txBody>
                    <a:bodyPr/>
                    <a:lstStyle/>
                    <a:p>
                      <a:pPr marL="342900" lvl="0" indent="-342900">
                        <a:spcAft>
                          <a:spcPts val="0"/>
                        </a:spcAft>
                        <a:buFont typeface="+mj-lt"/>
                        <a:buAutoNum type="arabicPeriod"/>
                      </a:pPr>
                      <a:r>
                        <a:rPr lang="zh-TW" sz="1800" kern="100">
                          <a:effectLst/>
                          <a:latin typeface="+mn-ea"/>
                          <a:ea typeface="+mn-ea"/>
                        </a:rPr>
                        <a:t>與</a:t>
                      </a:r>
                      <a:r>
                        <a:rPr lang="en-US" sz="1800" kern="100">
                          <a:effectLst/>
                          <a:latin typeface="+mn-ea"/>
                          <a:ea typeface="+mn-ea"/>
                        </a:rPr>
                        <a:t>HDPE</a:t>
                      </a:r>
                      <a:r>
                        <a:rPr lang="zh-TW" sz="1800" kern="100">
                          <a:effectLst/>
                          <a:latin typeface="+mn-ea"/>
                          <a:ea typeface="+mn-ea"/>
                        </a:rPr>
                        <a:t>和</a:t>
                      </a:r>
                      <a:r>
                        <a:rPr lang="en-US" sz="1800" kern="100">
                          <a:effectLst/>
                          <a:latin typeface="+mn-ea"/>
                          <a:ea typeface="+mn-ea"/>
                        </a:rPr>
                        <a:t>LDPE</a:t>
                      </a:r>
                      <a:r>
                        <a:rPr lang="zh-TW" sz="1800" kern="100">
                          <a:effectLst/>
                          <a:latin typeface="+mn-ea"/>
                          <a:ea typeface="+mn-ea"/>
                        </a:rPr>
                        <a:t>類似</a:t>
                      </a:r>
                    </a:p>
                    <a:p>
                      <a:pPr marL="342900" lvl="0" indent="-342900">
                        <a:spcAft>
                          <a:spcPts val="0"/>
                        </a:spcAft>
                        <a:buFont typeface="+mj-lt"/>
                        <a:buAutoNum type="arabicPeriod"/>
                      </a:pPr>
                      <a:r>
                        <a:rPr lang="zh-TW" sz="1800" kern="100">
                          <a:effectLst/>
                          <a:latin typeface="+mn-ea"/>
                          <a:ea typeface="+mn-ea"/>
                        </a:rPr>
                        <a:t>硬度較兩種</a:t>
                      </a:r>
                      <a:r>
                        <a:rPr lang="en-US" sz="1800" kern="100">
                          <a:effectLst/>
                          <a:latin typeface="+mn-ea"/>
                          <a:ea typeface="+mn-ea"/>
                        </a:rPr>
                        <a:t>PE</a:t>
                      </a:r>
                      <a:r>
                        <a:rPr lang="zh-TW" sz="1800" kern="100">
                          <a:effectLst/>
                          <a:latin typeface="+mn-ea"/>
                          <a:ea typeface="+mn-ea"/>
                        </a:rPr>
                        <a:t>高，耐碰撞</a:t>
                      </a:r>
                      <a:endParaRPr lang="zh-TW" sz="1800" kern="100">
                        <a:effectLst/>
                        <a:latin typeface="+mn-ea"/>
                        <a:ea typeface="+mn-ea"/>
                        <a:cs typeface="Times New Roman"/>
                      </a:endParaRPr>
                    </a:p>
                  </a:txBody>
                  <a:tcPr marL="68580" marR="68580" marT="0" marB="0"/>
                </a:tc>
              </a:tr>
              <a:tr h="643272">
                <a:tc>
                  <a:txBody>
                    <a:bodyPr/>
                    <a:lstStyle/>
                    <a:p>
                      <a:pPr marL="0" lvl="0" indent="0">
                        <a:spcAft>
                          <a:spcPts val="0"/>
                        </a:spcAft>
                        <a:buFont typeface="+mj-lt"/>
                        <a:buNone/>
                      </a:pPr>
                      <a:r>
                        <a:rPr lang="zh-TW" sz="1800" kern="100" dirty="0">
                          <a:effectLst/>
                          <a:latin typeface="+mn-ea"/>
                          <a:ea typeface="+mn-ea"/>
                        </a:rPr>
                        <a:t>聚苯乙烯（</a:t>
                      </a:r>
                      <a:r>
                        <a:rPr lang="en-US" sz="1800" kern="100" dirty="0">
                          <a:effectLst/>
                          <a:latin typeface="+mn-ea"/>
                          <a:ea typeface="+mn-ea"/>
                        </a:rPr>
                        <a:t>PS</a:t>
                      </a:r>
                      <a:r>
                        <a:rPr lang="zh-TW" sz="1800" kern="100" dirty="0">
                          <a:effectLst/>
                          <a:latin typeface="+mn-ea"/>
                          <a:ea typeface="+mn-ea"/>
                        </a:rPr>
                        <a:t>）</a:t>
                      </a:r>
                      <a:endParaRPr lang="zh-TW" sz="1800" kern="100" dirty="0">
                        <a:effectLst/>
                        <a:latin typeface="+mn-ea"/>
                        <a:ea typeface="+mn-ea"/>
                        <a:cs typeface="Times New Roman"/>
                      </a:endParaRPr>
                    </a:p>
                  </a:txBody>
                  <a:tcPr marL="68580" marR="68580" marT="0" marB="0"/>
                </a:tc>
                <a:tc>
                  <a:txBody>
                    <a:bodyPr/>
                    <a:lstStyle/>
                    <a:p>
                      <a:pPr marL="342900" lvl="0" indent="-342900">
                        <a:spcAft>
                          <a:spcPts val="0"/>
                        </a:spcAft>
                        <a:buFont typeface="+mj-lt"/>
                        <a:buAutoNum type="arabicPeriod"/>
                      </a:pPr>
                      <a:r>
                        <a:rPr lang="zh-TW" sz="1800" kern="100" dirty="0">
                          <a:effectLst/>
                          <a:latin typeface="+mn-ea"/>
                          <a:ea typeface="+mn-ea"/>
                        </a:rPr>
                        <a:t>較易脆裂</a:t>
                      </a:r>
                    </a:p>
                    <a:p>
                      <a:pPr marL="342900" lvl="0" indent="-342900">
                        <a:spcAft>
                          <a:spcPts val="0"/>
                        </a:spcAft>
                        <a:buFont typeface="+mj-lt"/>
                        <a:buAutoNum type="arabicPeriod"/>
                      </a:pPr>
                      <a:r>
                        <a:rPr lang="zh-TW" sz="1800" kern="100" dirty="0">
                          <a:effectLst/>
                          <a:latin typeface="+mn-ea"/>
                          <a:ea typeface="+mn-ea"/>
                        </a:rPr>
                        <a:t>輕折有白痕</a:t>
                      </a:r>
                      <a:r>
                        <a:rPr lang="zh-TW" sz="1800" kern="100" dirty="0" smtClean="0">
                          <a:effectLst/>
                          <a:latin typeface="+mn-ea"/>
                          <a:ea typeface="+mn-ea"/>
                        </a:rPr>
                        <a:t>出現</a:t>
                      </a:r>
                      <a:endParaRPr lang="zh-TW" sz="1800" kern="100" dirty="0">
                        <a:effectLst/>
                        <a:latin typeface="+mn-ea"/>
                        <a:ea typeface="+mn-ea"/>
                        <a:cs typeface="Times New Roman"/>
                      </a:endParaRPr>
                    </a:p>
                  </a:txBody>
                  <a:tcPr marL="68580" marR="68580" marT="0" marB="0"/>
                </a:tc>
              </a:tr>
            </a:tbl>
          </a:graphicData>
        </a:graphic>
      </p:graphicFrame>
      <p:sp>
        <p:nvSpPr>
          <p:cNvPr id="5" name="TextBox 4"/>
          <p:cNvSpPr txBox="1"/>
          <p:nvPr/>
        </p:nvSpPr>
        <p:spPr>
          <a:xfrm>
            <a:off x="0" y="6550223"/>
            <a:ext cx="2859822" cy="307777"/>
          </a:xfrm>
          <a:prstGeom prst="rect">
            <a:avLst/>
          </a:prstGeom>
          <a:noFill/>
        </p:spPr>
        <p:txBody>
          <a:bodyPr wrap="none" rtlCol="0">
            <a:spAutoFit/>
          </a:bodyPr>
          <a:lstStyle/>
          <a:p>
            <a:r>
              <a:rPr lang="en-US" altLang="zh-TW" sz="1400" dirty="0" smtClean="0"/>
              <a:t>Reference: Notes from Mr. </a:t>
            </a:r>
            <a:r>
              <a:rPr lang="en-US" altLang="zh-TW" sz="1400" dirty="0" err="1" smtClean="0"/>
              <a:t>Ngan</a:t>
            </a:r>
            <a:r>
              <a:rPr lang="en-US" altLang="zh-TW" sz="1400" dirty="0" smtClean="0"/>
              <a:t>  </a:t>
            </a:r>
            <a:endParaRPr lang="zh-TW" altLang="en-US" sz="1400" dirty="0"/>
          </a:p>
        </p:txBody>
      </p:sp>
      <p:sp>
        <p:nvSpPr>
          <p:cNvPr id="6" name="Slide Number Placeholder 5"/>
          <p:cNvSpPr>
            <a:spLocks noGrp="1"/>
          </p:cNvSpPr>
          <p:nvPr>
            <p:ph type="sldNum" sz="quarter" idx="12"/>
          </p:nvPr>
        </p:nvSpPr>
        <p:spPr/>
        <p:txBody>
          <a:bodyPr/>
          <a:lstStyle/>
          <a:p>
            <a:fld id="{A60300E7-B516-4DCA-BFD9-53C1136FA69E}" type="slidenum">
              <a:rPr lang="zh-TW" altLang="en-US" smtClean="0"/>
              <a:pPr/>
              <a:t>17</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zh-TW" altLang="en-US" b="1" dirty="0" smtClean="0">
                <a:solidFill>
                  <a:srgbClr val="00B0F0"/>
                </a:solidFill>
              </a:rPr>
              <a:t>方法二：浮沉法（活動一）</a:t>
            </a:r>
            <a:endParaRPr lang="zh-TW" altLang="en-US" b="1" dirty="0">
              <a:solidFill>
                <a:srgbClr val="00B0F0"/>
              </a:solidFill>
            </a:endParaRPr>
          </a:p>
        </p:txBody>
      </p:sp>
      <p:sp>
        <p:nvSpPr>
          <p:cNvPr id="3" name="Content Placeholder 2"/>
          <p:cNvSpPr>
            <a:spLocks noGrp="1"/>
          </p:cNvSpPr>
          <p:nvPr>
            <p:ph idx="1"/>
          </p:nvPr>
        </p:nvSpPr>
        <p:spPr>
          <a:xfrm>
            <a:off x="457200" y="1052736"/>
            <a:ext cx="8435280" cy="5805264"/>
          </a:xfrm>
        </p:spPr>
        <p:txBody>
          <a:bodyPr>
            <a:normAutofit/>
          </a:bodyPr>
          <a:lstStyle/>
          <a:p>
            <a:r>
              <a:rPr lang="zh-TW" altLang="en-US" sz="2800" dirty="0" smtClean="0"/>
              <a:t>利用塑膠的</a:t>
            </a:r>
            <a:r>
              <a:rPr lang="zh-TW" altLang="en-US" sz="2800" b="1" dirty="0" smtClean="0">
                <a:solidFill>
                  <a:srgbClr val="FF0000"/>
                </a:solidFill>
              </a:rPr>
              <a:t>不同密度將其分類</a:t>
            </a:r>
            <a:endParaRPr lang="en-US" altLang="zh-TW" sz="2800" b="1" dirty="0" smtClean="0">
              <a:solidFill>
                <a:srgbClr val="FF0000"/>
              </a:solidFill>
            </a:endParaRPr>
          </a:p>
          <a:p>
            <a:r>
              <a:rPr lang="zh-TW" altLang="en-US" sz="2800" dirty="0" smtClean="0"/>
              <a:t>塑膠的密度跟水的物度很接近，因此我們把食鹽加入水中，混合後成為不同密度的鹽水跟塑膠比較</a:t>
            </a:r>
            <a:endParaRPr lang="en-US" altLang="zh-TW" sz="2800" dirty="0" smtClean="0"/>
          </a:p>
          <a:p>
            <a:r>
              <a:rPr lang="zh-TW" altLang="en-US" sz="2800" dirty="0" smtClean="0"/>
              <a:t>跟據阿基米德浮體原理，</a:t>
            </a:r>
            <a:r>
              <a:rPr lang="zh-TW" altLang="en-US" sz="2800" b="1" dirty="0" smtClean="0">
                <a:solidFill>
                  <a:srgbClr val="FF0000"/>
                </a:solidFill>
              </a:rPr>
              <a:t>密度比鹽水高的塑膠會向下沉，反之則向上浮</a:t>
            </a:r>
            <a:endParaRPr lang="en-US" altLang="zh-TW" sz="2800" b="1" dirty="0" smtClean="0">
              <a:solidFill>
                <a:srgbClr val="FF0000"/>
              </a:solidFill>
            </a:endParaRPr>
          </a:p>
          <a:p>
            <a:pPr>
              <a:buNone/>
            </a:pPr>
            <a:r>
              <a:rPr lang="zh-TW" altLang="en-US" sz="2800" b="1" u="sng" dirty="0" smtClean="0">
                <a:solidFill>
                  <a:srgbClr val="00B0F0"/>
                </a:solidFill>
              </a:rPr>
              <a:t>活動一：以浮沉法把塑膠分類</a:t>
            </a:r>
            <a:endParaRPr lang="en-US" altLang="zh-TW" sz="2800" b="1" u="sng" dirty="0" smtClean="0">
              <a:solidFill>
                <a:srgbClr val="00B0F0"/>
              </a:solidFill>
            </a:endParaRPr>
          </a:p>
          <a:p>
            <a:r>
              <a:rPr lang="zh-TW" altLang="en-US" sz="2200" b="1" dirty="0" smtClean="0"/>
              <a:t>測試一</a:t>
            </a:r>
            <a:r>
              <a:rPr lang="zh-TW" altLang="en-US" sz="2200" dirty="0" smtClean="0"/>
              <a:t>：把大約</a:t>
            </a:r>
            <a:r>
              <a:rPr lang="en-US" altLang="zh-TW" sz="2200" dirty="0" smtClean="0"/>
              <a:t>3g</a:t>
            </a:r>
            <a:r>
              <a:rPr lang="zh-TW" altLang="en-US" sz="2200" dirty="0" smtClean="0"/>
              <a:t>的鹽</a:t>
            </a:r>
            <a:r>
              <a:rPr lang="en-US" altLang="zh-TW" sz="2200" dirty="0" smtClean="0"/>
              <a:t>(</a:t>
            </a:r>
            <a:r>
              <a:rPr lang="zh-TW" altLang="en-US" sz="2200" dirty="0" smtClean="0"/>
              <a:t>約</a:t>
            </a:r>
            <a:r>
              <a:rPr lang="en-US" altLang="zh-TW" sz="2200" dirty="0" smtClean="0"/>
              <a:t>1/5</a:t>
            </a:r>
            <a:r>
              <a:rPr lang="zh-TW" altLang="en-US" sz="2200" dirty="0" smtClean="0"/>
              <a:t>茶匙</a:t>
            </a:r>
            <a:r>
              <a:rPr lang="en-US" altLang="zh-TW" sz="2200" dirty="0" smtClean="0"/>
              <a:t>)</a:t>
            </a:r>
            <a:r>
              <a:rPr lang="zh-TW" altLang="en-US" sz="2200" dirty="0" smtClean="0"/>
              <a:t>放入</a:t>
            </a:r>
            <a:r>
              <a:rPr lang="en-US" altLang="zh-TW" sz="2200" dirty="0" smtClean="0"/>
              <a:t>300ml</a:t>
            </a:r>
            <a:r>
              <a:rPr lang="zh-TW" altLang="en-US" sz="2200" dirty="0" smtClean="0"/>
              <a:t>的清水中，再把六種不同種類但大少相約的膠片於入鹽水中間，不能放於水面；觀察膠片的浮沉</a:t>
            </a:r>
            <a:endParaRPr lang="en-US" altLang="zh-TW" sz="2200" dirty="0" smtClean="0"/>
          </a:p>
          <a:p>
            <a:r>
              <a:rPr lang="zh-TW" altLang="en-US" sz="2200" b="1" dirty="0" smtClean="0"/>
              <a:t>測試二</a:t>
            </a:r>
            <a:r>
              <a:rPr lang="zh-TW" altLang="en-US" sz="2200" dirty="0" smtClean="0"/>
              <a:t>：把大約</a:t>
            </a:r>
            <a:r>
              <a:rPr lang="en-US" altLang="zh-TW" sz="2200" dirty="0" smtClean="0"/>
              <a:t>30g</a:t>
            </a:r>
            <a:r>
              <a:rPr lang="zh-TW" altLang="en-US" sz="2200" dirty="0" smtClean="0"/>
              <a:t>的鹽放入</a:t>
            </a:r>
            <a:r>
              <a:rPr lang="en-US" altLang="zh-TW" sz="2200" dirty="0" smtClean="0"/>
              <a:t>300ml</a:t>
            </a:r>
            <a:r>
              <a:rPr lang="zh-TW" altLang="en-US" sz="2200" dirty="0" smtClean="0"/>
              <a:t>的清水中，把在測試一沉的三種膠片放於鹽水中間；觀察膠片的浮沉</a:t>
            </a:r>
            <a:endParaRPr lang="en-US" altLang="zh-TW" sz="2200" dirty="0" smtClean="0"/>
          </a:p>
          <a:p>
            <a:r>
              <a:rPr lang="zh-TW" altLang="en-US" sz="2200" b="1" dirty="0" smtClean="0"/>
              <a:t>測試三</a:t>
            </a:r>
            <a:r>
              <a:rPr lang="zh-TW" altLang="en-US" sz="2200" dirty="0" smtClean="0"/>
              <a:t>：準備約</a:t>
            </a:r>
            <a:r>
              <a:rPr lang="en-US" altLang="zh-TW" sz="2200" dirty="0" smtClean="0"/>
              <a:t>100ml</a:t>
            </a:r>
            <a:r>
              <a:rPr lang="zh-TW" altLang="en-US" sz="2200" dirty="0" smtClean="0"/>
              <a:t>的橄欖油，把在測試一浮的三種膠片放於油中間；觀察膠片的浮沉</a:t>
            </a:r>
            <a:endParaRPr lang="zh-TW" altLang="en-US" sz="2200" dirty="0"/>
          </a:p>
        </p:txBody>
      </p:sp>
      <p:sp>
        <p:nvSpPr>
          <p:cNvPr id="4" name="Slide Number Placeholder 3"/>
          <p:cNvSpPr>
            <a:spLocks noGrp="1"/>
          </p:cNvSpPr>
          <p:nvPr>
            <p:ph type="sldNum" sz="quarter" idx="12"/>
          </p:nvPr>
        </p:nvSpPr>
        <p:spPr/>
        <p:txBody>
          <a:bodyPr/>
          <a:lstStyle/>
          <a:p>
            <a:fld id="{A60300E7-B516-4DCA-BFD9-53C1136FA69E}" type="slidenum">
              <a:rPr lang="zh-TW" altLang="en-US" smtClean="0"/>
              <a:pPr/>
              <a:t>18</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5184576" cy="1304764"/>
          </a:xfrm>
        </p:spPr>
        <p:txBody>
          <a:bodyPr/>
          <a:lstStyle/>
          <a:p>
            <a:r>
              <a:rPr lang="zh-TW" altLang="en-US" b="1" dirty="0" smtClean="0">
                <a:solidFill>
                  <a:srgbClr val="00B0F0"/>
                </a:solidFill>
              </a:rPr>
              <a:t>浮沉法實驗解釋</a:t>
            </a:r>
            <a:endParaRPr lang="zh-TW" altLang="en-US" b="1" dirty="0">
              <a:solidFill>
                <a:srgbClr val="00B0F0"/>
              </a:solidFill>
            </a:endParaRPr>
          </a:p>
        </p:txBody>
      </p:sp>
      <p:sp>
        <p:nvSpPr>
          <p:cNvPr id="3" name="Content Placeholder 2"/>
          <p:cNvSpPr>
            <a:spLocks noGrp="1"/>
          </p:cNvSpPr>
          <p:nvPr>
            <p:ph idx="1"/>
          </p:nvPr>
        </p:nvSpPr>
        <p:spPr>
          <a:xfrm>
            <a:off x="457200" y="1844824"/>
            <a:ext cx="8229600" cy="4281339"/>
          </a:xfrm>
        </p:spPr>
        <p:txBody>
          <a:bodyPr/>
          <a:lstStyle/>
          <a:p>
            <a:r>
              <a:rPr lang="zh-TW" altLang="en-US" dirty="0" smtClean="0"/>
              <a:t>實驗預其結果：</a:t>
            </a:r>
            <a:endParaRPr lang="zh-TW" altLang="en-US" dirty="0"/>
          </a:p>
        </p:txBody>
      </p:sp>
      <p:pic>
        <p:nvPicPr>
          <p:cNvPr id="4" name="Picture 3" descr="http://plastics.americanchemistry.com/Education-Resources/Hands-on-Plastics-2/Activities/Syscom.GM.Web.Content.axd?d=5fdNoFv%2B2Z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88124" y="0"/>
            <a:ext cx="3239852" cy="3060340"/>
          </a:xfrm>
          <a:prstGeom prst="rect">
            <a:avLst/>
          </a:prstGeom>
          <a:noFill/>
          <a:ln>
            <a:noFill/>
          </a:ln>
        </p:spPr>
      </p:pic>
      <p:sp>
        <p:nvSpPr>
          <p:cNvPr id="6" name="TextBox 5"/>
          <p:cNvSpPr txBox="1"/>
          <p:nvPr/>
        </p:nvSpPr>
        <p:spPr>
          <a:xfrm>
            <a:off x="6228184" y="3032956"/>
            <a:ext cx="2159566" cy="430887"/>
          </a:xfrm>
          <a:prstGeom prst="rect">
            <a:avLst/>
          </a:prstGeom>
          <a:noFill/>
        </p:spPr>
        <p:txBody>
          <a:bodyPr wrap="none" rtlCol="0">
            <a:spAutoFit/>
          </a:bodyPr>
          <a:lstStyle/>
          <a:p>
            <a:r>
              <a:rPr lang="zh-TW" altLang="en-US" sz="2200" b="1" u="sng" dirty="0" smtClean="0"/>
              <a:t>塑膠材料的密度</a:t>
            </a:r>
            <a:endParaRPr lang="zh-TW" altLang="en-US" sz="2200" b="1" u="sng" dirty="0"/>
          </a:p>
        </p:txBody>
      </p:sp>
      <p:grpSp>
        <p:nvGrpSpPr>
          <p:cNvPr id="14" name="Group 13"/>
          <p:cNvGrpSpPr/>
          <p:nvPr/>
        </p:nvGrpSpPr>
        <p:grpSpPr>
          <a:xfrm>
            <a:off x="359532" y="2528900"/>
            <a:ext cx="7308812" cy="3969060"/>
            <a:chOff x="359532" y="2528900"/>
            <a:chExt cx="7308812" cy="3969060"/>
          </a:xfrm>
        </p:grpSpPr>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9532" y="2528900"/>
              <a:ext cx="7308812" cy="3969060"/>
            </a:xfrm>
            <a:prstGeom prst="rect">
              <a:avLst/>
            </a:prstGeom>
            <a:noFill/>
          </p:spPr>
        </p:pic>
        <p:sp>
          <p:nvSpPr>
            <p:cNvPr id="9" name="Rectangle 8"/>
            <p:cNvSpPr/>
            <p:nvPr/>
          </p:nvSpPr>
          <p:spPr>
            <a:xfrm>
              <a:off x="2519772" y="3248980"/>
              <a:ext cx="2520280" cy="468052"/>
            </a:xfrm>
            <a:prstGeom prst="rect">
              <a:avLst/>
            </a:prstGeom>
            <a:solidFill>
              <a:srgbClr val="B0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TextBox 7"/>
            <p:cNvSpPr txBox="1"/>
            <p:nvPr/>
          </p:nvSpPr>
          <p:spPr>
            <a:xfrm>
              <a:off x="2987824" y="3248980"/>
              <a:ext cx="1728192" cy="400110"/>
            </a:xfrm>
            <a:prstGeom prst="rect">
              <a:avLst/>
            </a:prstGeom>
            <a:noFill/>
          </p:spPr>
          <p:txBody>
            <a:bodyPr wrap="square" rtlCol="0">
              <a:spAutoFit/>
            </a:bodyPr>
            <a:lstStyle/>
            <a:p>
              <a:r>
                <a:rPr lang="zh-TW" altLang="en-US" sz="2000" dirty="0" smtClean="0"/>
                <a:t>鹽水測試</a:t>
              </a:r>
              <a:r>
                <a:rPr lang="en-US" altLang="zh-TW" sz="2000" dirty="0" smtClean="0"/>
                <a:t>(3g)</a:t>
              </a:r>
              <a:endParaRPr lang="zh-TW" altLang="en-US" sz="2000" dirty="0"/>
            </a:p>
          </p:txBody>
        </p:sp>
        <p:sp>
          <p:nvSpPr>
            <p:cNvPr id="10" name="Rectangle 9"/>
            <p:cNvSpPr/>
            <p:nvPr/>
          </p:nvSpPr>
          <p:spPr>
            <a:xfrm>
              <a:off x="719572" y="5013176"/>
              <a:ext cx="2520280" cy="468052"/>
            </a:xfrm>
            <a:prstGeom prst="rect">
              <a:avLst/>
            </a:prstGeom>
            <a:solidFill>
              <a:srgbClr val="B0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10"/>
            <p:cNvSpPr/>
            <p:nvPr/>
          </p:nvSpPr>
          <p:spPr>
            <a:xfrm>
              <a:off x="4680012" y="5013176"/>
              <a:ext cx="2520280" cy="468052"/>
            </a:xfrm>
            <a:prstGeom prst="rect">
              <a:avLst/>
            </a:prstGeom>
            <a:solidFill>
              <a:srgbClr val="B0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TextBox 11"/>
            <p:cNvSpPr txBox="1"/>
            <p:nvPr/>
          </p:nvSpPr>
          <p:spPr>
            <a:xfrm>
              <a:off x="1151620" y="5049180"/>
              <a:ext cx="1808508" cy="400110"/>
            </a:xfrm>
            <a:prstGeom prst="rect">
              <a:avLst/>
            </a:prstGeom>
            <a:noFill/>
          </p:spPr>
          <p:txBody>
            <a:bodyPr wrap="none" rtlCol="0">
              <a:spAutoFit/>
            </a:bodyPr>
            <a:lstStyle/>
            <a:p>
              <a:r>
                <a:rPr lang="zh-TW" altLang="en-US" sz="2000" dirty="0" smtClean="0"/>
                <a:t>鹽水測試</a:t>
              </a:r>
              <a:r>
                <a:rPr lang="en-US" altLang="zh-TW" sz="2000" dirty="0" smtClean="0"/>
                <a:t>(30g)</a:t>
              </a:r>
              <a:endParaRPr lang="zh-TW" altLang="en-US" sz="2000" dirty="0"/>
            </a:p>
          </p:txBody>
        </p:sp>
        <p:sp>
          <p:nvSpPr>
            <p:cNvPr id="13" name="TextBox 12"/>
            <p:cNvSpPr txBox="1"/>
            <p:nvPr/>
          </p:nvSpPr>
          <p:spPr>
            <a:xfrm>
              <a:off x="5040052" y="5049180"/>
              <a:ext cx="1467068" cy="400110"/>
            </a:xfrm>
            <a:prstGeom prst="rect">
              <a:avLst/>
            </a:prstGeom>
            <a:noFill/>
          </p:spPr>
          <p:txBody>
            <a:bodyPr wrap="none" rtlCol="0">
              <a:spAutoFit/>
            </a:bodyPr>
            <a:lstStyle/>
            <a:p>
              <a:r>
                <a:rPr lang="zh-TW" altLang="en-US" sz="2000" dirty="0" smtClean="0"/>
                <a:t>橄欖油測試</a:t>
              </a:r>
              <a:endParaRPr lang="zh-TW" altLang="en-US" sz="2000" dirty="0"/>
            </a:p>
          </p:txBody>
        </p:sp>
      </p:grpSp>
      <p:sp>
        <p:nvSpPr>
          <p:cNvPr id="15" name="Slide Number Placeholder 14"/>
          <p:cNvSpPr>
            <a:spLocks noGrp="1"/>
          </p:cNvSpPr>
          <p:nvPr>
            <p:ph type="sldNum" sz="quarter" idx="12"/>
          </p:nvPr>
        </p:nvSpPr>
        <p:spPr/>
        <p:txBody>
          <a:bodyPr/>
          <a:lstStyle/>
          <a:p>
            <a:fld id="{A60300E7-B516-4DCA-BFD9-53C1136FA69E}" type="slidenum">
              <a:rPr lang="zh-TW" altLang="en-US" smtClean="0"/>
              <a:pPr/>
              <a:t>19</a:t>
            </a:fld>
            <a:endParaRPr lang="zh-TW" altLang="en-US"/>
          </a:p>
        </p:txBody>
      </p:sp>
      <p:sp>
        <p:nvSpPr>
          <p:cNvPr id="16" name="Rectangle 15"/>
          <p:cNvSpPr/>
          <p:nvPr/>
        </p:nvSpPr>
        <p:spPr>
          <a:xfrm>
            <a:off x="1871700" y="4365104"/>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Rectangle 16"/>
          <p:cNvSpPr/>
          <p:nvPr/>
        </p:nvSpPr>
        <p:spPr>
          <a:xfrm>
            <a:off x="2303748" y="4365104"/>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Rectangle 17"/>
          <p:cNvSpPr/>
          <p:nvPr/>
        </p:nvSpPr>
        <p:spPr>
          <a:xfrm>
            <a:off x="2699792" y="4329100"/>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Rectangle 18"/>
          <p:cNvSpPr/>
          <p:nvPr/>
        </p:nvSpPr>
        <p:spPr>
          <a:xfrm>
            <a:off x="4680012" y="4293096"/>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Rectangle 19"/>
          <p:cNvSpPr/>
          <p:nvPr/>
        </p:nvSpPr>
        <p:spPr>
          <a:xfrm>
            <a:off x="5112060" y="4293096"/>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20"/>
          <p:cNvSpPr/>
          <p:nvPr/>
        </p:nvSpPr>
        <p:spPr>
          <a:xfrm>
            <a:off x="5544108" y="4293096"/>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Rectangle 21"/>
          <p:cNvSpPr/>
          <p:nvPr/>
        </p:nvSpPr>
        <p:spPr>
          <a:xfrm>
            <a:off x="467544" y="5985284"/>
            <a:ext cx="288032"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Rectangle 22"/>
          <p:cNvSpPr/>
          <p:nvPr/>
        </p:nvSpPr>
        <p:spPr>
          <a:xfrm>
            <a:off x="899592" y="6021288"/>
            <a:ext cx="252028"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Rectangle 23"/>
          <p:cNvSpPr/>
          <p:nvPr/>
        </p:nvSpPr>
        <p:spPr>
          <a:xfrm>
            <a:off x="2663788" y="6021288"/>
            <a:ext cx="252028"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Rectangle 24"/>
          <p:cNvSpPr/>
          <p:nvPr/>
        </p:nvSpPr>
        <p:spPr>
          <a:xfrm>
            <a:off x="4499992" y="5985284"/>
            <a:ext cx="252028"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Rectangle 25"/>
          <p:cNvSpPr/>
          <p:nvPr/>
        </p:nvSpPr>
        <p:spPr>
          <a:xfrm>
            <a:off x="4896036" y="5985284"/>
            <a:ext cx="252028"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Rectangle 26"/>
          <p:cNvSpPr/>
          <p:nvPr/>
        </p:nvSpPr>
        <p:spPr>
          <a:xfrm>
            <a:off x="6984268" y="6021288"/>
            <a:ext cx="252028" cy="32403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0"/>
            <a:ext cx="8229600" cy="1143000"/>
          </a:xfrm>
        </p:spPr>
        <p:txBody>
          <a:bodyPr/>
          <a:lstStyle/>
          <a:p>
            <a:r>
              <a:rPr lang="zh-TW" altLang="en-US" b="1" dirty="0" smtClean="0">
                <a:solidFill>
                  <a:srgbClr val="00B0F0"/>
                </a:solidFill>
              </a:rPr>
              <a:t>課堂流程</a:t>
            </a:r>
            <a:endParaRPr lang="zh-TW" altLang="en-US" b="1" dirty="0">
              <a:solidFill>
                <a:srgbClr val="00B0F0"/>
              </a:solidFill>
            </a:endParaRPr>
          </a:p>
        </p:txBody>
      </p:sp>
      <p:sp>
        <p:nvSpPr>
          <p:cNvPr id="3" name="Content Placeholder 2"/>
          <p:cNvSpPr>
            <a:spLocks noGrp="1"/>
          </p:cNvSpPr>
          <p:nvPr>
            <p:ph idx="1"/>
          </p:nvPr>
        </p:nvSpPr>
        <p:spPr>
          <a:xfrm>
            <a:off x="457200" y="944724"/>
            <a:ext cx="8399276" cy="5913276"/>
          </a:xfrm>
        </p:spPr>
        <p:txBody>
          <a:bodyPr>
            <a:normAutofit/>
          </a:bodyPr>
          <a:lstStyle/>
          <a:p>
            <a:r>
              <a:rPr lang="zh-TW" altLang="en-US" dirty="0" smtClean="0"/>
              <a:t>引言</a:t>
            </a:r>
            <a:endParaRPr lang="en-US" altLang="zh-TW" dirty="0" smtClean="0"/>
          </a:p>
          <a:p>
            <a:r>
              <a:rPr lang="zh-TW" altLang="en-US" b="1" dirty="0" smtClean="0">
                <a:solidFill>
                  <a:srgbClr val="FF0000"/>
                </a:solidFill>
              </a:rPr>
              <a:t>廢物管理架構</a:t>
            </a:r>
            <a:endParaRPr lang="en-US" altLang="zh-TW" dirty="0" smtClean="0"/>
          </a:p>
          <a:p>
            <a:r>
              <a:rPr lang="zh-TW" altLang="en-US" b="1" dirty="0" smtClean="0">
                <a:solidFill>
                  <a:srgbClr val="FF0000"/>
                </a:solidFill>
              </a:rPr>
              <a:t>環保新概念</a:t>
            </a:r>
            <a:r>
              <a:rPr lang="zh-TW" altLang="en-US" dirty="0" smtClean="0"/>
              <a:t>－減廢、升級再造</a:t>
            </a:r>
            <a:endParaRPr lang="en-US" altLang="zh-TW" dirty="0" smtClean="0"/>
          </a:p>
          <a:p>
            <a:r>
              <a:rPr lang="zh-TW" altLang="en-US" b="1" dirty="0" smtClean="0">
                <a:solidFill>
                  <a:srgbClr val="FF0000"/>
                </a:solidFill>
              </a:rPr>
              <a:t>香港的回收再造</a:t>
            </a:r>
            <a:r>
              <a:rPr lang="zh-TW" altLang="en-US" dirty="0" smtClean="0"/>
              <a:t>－廚餘與堆肥、鋁鑵、玻璃樽、塑膠</a:t>
            </a:r>
            <a:endParaRPr lang="en-US" altLang="zh-TW" b="1" dirty="0" smtClean="0">
              <a:solidFill>
                <a:srgbClr val="FF0000"/>
              </a:solidFill>
            </a:endParaRPr>
          </a:p>
          <a:p>
            <a:r>
              <a:rPr lang="zh-TW" altLang="en-US" b="1" dirty="0" smtClean="0">
                <a:solidFill>
                  <a:srgbClr val="00B0F0"/>
                </a:solidFill>
              </a:rPr>
              <a:t>活動一</a:t>
            </a:r>
            <a:r>
              <a:rPr lang="zh-TW" altLang="en-US" dirty="0" smtClean="0"/>
              <a:t>：以浮沉法把塑膠分類</a:t>
            </a:r>
            <a:endParaRPr lang="en-US" altLang="zh-TW" dirty="0" smtClean="0"/>
          </a:p>
          <a:p>
            <a:r>
              <a:rPr lang="zh-TW" altLang="en-US" b="1" dirty="0" smtClean="0">
                <a:solidFill>
                  <a:srgbClr val="00B0F0"/>
                </a:solidFill>
              </a:rPr>
              <a:t>活動二</a:t>
            </a:r>
            <a:r>
              <a:rPr lang="zh-TW" altLang="en-US" dirty="0" smtClean="0"/>
              <a:t>：再造廢紙</a:t>
            </a:r>
            <a:endParaRPr lang="en-US" altLang="zh-TW" dirty="0" smtClean="0"/>
          </a:p>
          <a:p>
            <a:r>
              <a:rPr lang="zh-TW" altLang="en-US" b="1" dirty="0" smtClean="0">
                <a:solidFill>
                  <a:srgbClr val="00B0F0"/>
                </a:solidFill>
              </a:rPr>
              <a:t>活動三</a:t>
            </a:r>
            <a:r>
              <a:rPr lang="zh-TW" altLang="en-US" dirty="0" smtClean="0"/>
              <a:t>：</a:t>
            </a:r>
            <a:r>
              <a:rPr lang="zh-TW" altLang="zh-TW" dirty="0" smtClean="0"/>
              <a:t>回收塑膠馬賽克</a:t>
            </a:r>
            <a:endParaRPr lang="en-US" altLang="zh-TW" dirty="0" smtClean="0"/>
          </a:p>
          <a:p>
            <a:r>
              <a:rPr lang="zh-TW" altLang="en-US" dirty="0" smtClean="0"/>
              <a:t>總結</a:t>
            </a:r>
            <a:endParaRPr lang="zh-TW" altLang="en-US" dirty="0"/>
          </a:p>
        </p:txBody>
      </p:sp>
      <p:sp>
        <p:nvSpPr>
          <p:cNvPr id="4" name="Slide Number Placeholder 3"/>
          <p:cNvSpPr>
            <a:spLocks noGrp="1"/>
          </p:cNvSpPr>
          <p:nvPr>
            <p:ph type="sldNum" sz="quarter" idx="12"/>
          </p:nvPr>
        </p:nvSpPr>
        <p:spPr/>
        <p:txBody>
          <a:bodyPr/>
          <a:lstStyle/>
          <a:p>
            <a:fld id="{A60300E7-B516-4DCA-BFD9-53C1136FA69E}" type="slidenum">
              <a:rPr lang="zh-TW" altLang="en-US" smtClean="0"/>
              <a:pPr/>
              <a:t>2</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solidFill>
                  <a:srgbClr val="00B0F0"/>
                </a:solidFill>
              </a:rPr>
              <a:t>總結</a:t>
            </a:r>
            <a:endParaRPr lang="zh-TW" altLang="en-US" b="1" dirty="0">
              <a:solidFill>
                <a:srgbClr val="00B0F0"/>
              </a:solidFill>
            </a:endParaRPr>
          </a:p>
        </p:txBody>
      </p:sp>
      <p:sp>
        <p:nvSpPr>
          <p:cNvPr id="3" name="Content Placeholder 2"/>
          <p:cNvSpPr>
            <a:spLocks noGrp="1"/>
          </p:cNvSpPr>
          <p:nvPr>
            <p:ph idx="1"/>
          </p:nvPr>
        </p:nvSpPr>
        <p:spPr>
          <a:xfrm>
            <a:off x="457200" y="1340768"/>
            <a:ext cx="8229600" cy="5148572"/>
          </a:xfrm>
        </p:spPr>
        <p:txBody>
          <a:bodyPr>
            <a:normAutofit/>
          </a:bodyPr>
          <a:lstStyle/>
          <a:p>
            <a:r>
              <a:rPr lang="zh-TW" altLang="en-US" b="1" dirty="0" smtClean="0">
                <a:solidFill>
                  <a:srgbClr val="FF0000"/>
                </a:solidFill>
              </a:rPr>
              <a:t>要達至理想的廢物管理架構，香港需要各方面的配合</a:t>
            </a:r>
            <a:r>
              <a:rPr lang="zh-TW" altLang="en-US" dirty="0" smtClean="0"/>
              <a:t>，包括公民教育，政府政策與設施</a:t>
            </a:r>
            <a:endParaRPr lang="en-US" altLang="zh-TW" dirty="0" smtClean="0"/>
          </a:p>
          <a:p>
            <a:r>
              <a:rPr lang="zh-TW" altLang="en-US" dirty="0" smtClean="0"/>
              <a:t>源頭</a:t>
            </a:r>
            <a:r>
              <a:rPr lang="zh-TW" altLang="en-US" u="sng" dirty="0" smtClean="0"/>
              <a:t>減廢</a:t>
            </a:r>
            <a:r>
              <a:rPr lang="zh-TW" altLang="en-US" dirty="0" smtClean="0"/>
              <a:t>、升級</a:t>
            </a:r>
            <a:r>
              <a:rPr lang="zh-TW" altLang="en-US" u="sng" dirty="0" smtClean="0"/>
              <a:t>再造</a:t>
            </a:r>
            <a:r>
              <a:rPr lang="zh-TW" altLang="en-US" dirty="0" smtClean="0"/>
              <a:t>是理想的環保概念</a:t>
            </a:r>
            <a:endParaRPr lang="en-US" altLang="zh-TW" dirty="0" smtClean="0"/>
          </a:p>
          <a:p>
            <a:r>
              <a:rPr lang="zh-TW" altLang="en-US" dirty="0" smtClean="0"/>
              <a:t>香港的回收再造業仍然停留於</a:t>
            </a:r>
            <a:r>
              <a:rPr lang="zh-TW" altLang="en-US" b="1" dirty="0" smtClean="0">
                <a:solidFill>
                  <a:srgbClr val="FF0000"/>
                </a:solidFill>
              </a:rPr>
              <a:t>「有</a:t>
            </a:r>
            <a:r>
              <a:rPr lang="zh-TW" altLang="en-US" b="1" u="sng" dirty="0" smtClean="0">
                <a:solidFill>
                  <a:srgbClr val="FF0000"/>
                </a:solidFill>
              </a:rPr>
              <a:t>回收</a:t>
            </a:r>
            <a:r>
              <a:rPr lang="zh-TW" altLang="en-US" b="1" dirty="0" smtClean="0">
                <a:solidFill>
                  <a:srgbClr val="FF0000"/>
                </a:solidFill>
              </a:rPr>
              <a:t>、無</a:t>
            </a:r>
            <a:r>
              <a:rPr lang="zh-TW" altLang="en-US" b="1" u="sng" dirty="0" smtClean="0">
                <a:solidFill>
                  <a:srgbClr val="FF0000"/>
                </a:solidFill>
              </a:rPr>
              <a:t>再造</a:t>
            </a:r>
            <a:r>
              <a:rPr lang="zh-TW" altLang="en-US" b="1" dirty="0" smtClean="0">
                <a:solidFill>
                  <a:srgbClr val="FF0000"/>
                </a:solidFill>
              </a:rPr>
              <a:t>」</a:t>
            </a:r>
            <a:endParaRPr lang="en-US" altLang="zh-TW" b="1" dirty="0" smtClean="0">
              <a:solidFill>
                <a:srgbClr val="FF0000"/>
              </a:solidFill>
            </a:endParaRPr>
          </a:p>
          <a:p>
            <a:r>
              <a:rPr lang="zh-TW" altLang="en-US" dirty="0" smtClean="0"/>
              <a:t>塑膠種類難以分辦，我們可以其物性質及不同密度把塑膠分類</a:t>
            </a:r>
            <a:endParaRPr lang="en-US" altLang="zh-TW" dirty="0" smtClean="0"/>
          </a:p>
          <a:p>
            <a:endParaRPr lang="en-US" altLang="zh-TW" dirty="0" smtClean="0"/>
          </a:p>
          <a:p>
            <a:endParaRPr lang="zh-TW" altLang="en-US" dirty="0"/>
          </a:p>
        </p:txBody>
      </p:sp>
      <p:sp>
        <p:nvSpPr>
          <p:cNvPr id="4" name="Slide Number Placeholder 3"/>
          <p:cNvSpPr>
            <a:spLocks noGrp="1"/>
          </p:cNvSpPr>
          <p:nvPr>
            <p:ph type="sldNum" sz="quarter" idx="12"/>
          </p:nvPr>
        </p:nvSpPr>
        <p:spPr/>
        <p:txBody>
          <a:bodyPr/>
          <a:lstStyle/>
          <a:p>
            <a:fld id="{A60300E7-B516-4DCA-BFD9-53C1136FA69E}" type="slidenum">
              <a:rPr lang="zh-TW" altLang="en-US" smtClean="0"/>
              <a:pPr/>
              <a:t>20</a:t>
            </a:fld>
            <a:endParaRPr lang="zh-TW" altLang="en-US"/>
          </a:p>
        </p:txBody>
      </p:sp>
      <p:sp>
        <p:nvSpPr>
          <p:cNvPr id="5" name="Rectangle 4"/>
          <p:cNvSpPr/>
          <p:nvPr/>
        </p:nvSpPr>
        <p:spPr>
          <a:xfrm>
            <a:off x="1691680" y="2888940"/>
            <a:ext cx="8280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Rectangle 5"/>
          <p:cNvSpPr/>
          <p:nvPr/>
        </p:nvSpPr>
        <p:spPr>
          <a:xfrm>
            <a:off x="3707904" y="2924944"/>
            <a:ext cx="864096"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Rectangle 6"/>
          <p:cNvSpPr/>
          <p:nvPr/>
        </p:nvSpPr>
        <p:spPr>
          <a:xfrm>
            <a:off x="6912260" y="3465004"/>
            <a:ext cx="936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7"/>
          <p:cNvSpPr/>
          <p:nvPr/>
        </p:nvSpPr>
        <p:spPr>
          <a:xfrm>
            <a:off x="1295636" y="3969060"/>
            <a:ext cx="8280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ssolv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95936" y="1196752"/>
            <a:ext cx="3648192" cy="2544887"/>
          </a:xfrm>
          <a:prstGeom prst="rect">
            <a:avLst/>
          </a:prstGeom>
          <a:noFill/>
          <a:ln w="9525">
            <a:noFill/>
            <a:miter lim="800000"/>
            <a:headEnd/>
            <a:tailEnd/>
          </a:ln>
        </p:spPr>
      </p:pic>
      <p:sp>
        <p:nvSpPr>
          <p:cNvPr id="2" name="Title 1"/>
          <p:cNvSpPr>
            <a:spLocks noGrp="1"/>
          </p:cNvSpPr>
          <p:nvPr>
            <p:ph type="title"/>
          </p:nvPr>
        </p:nvSpPr>
        <p:spPr>
          <a:xfrm>
            <a:off x="467544" y="0"/>
            <a:ext cx="8229600" cy="1124744"/>
          </a:xfrm>
        </p:spPr>
        <p:txBody>
          <a:bodyPr/>
          <a:lstStyle/>
          <a:p>
            <a:r>
              <a:rPr lang="zh-TW" altLang="en-US" b="1" dirty="0" smtClean="0">
                <a:solidFill>
                  <a:srgbClr val="00B0F0"/>
                </a:solidFill>
                <a:latin typeface="微軟正黑體" pitchFamily="34" charset="-120"/>
                <a:ea typeface="微軟正黑體" pitchFamily="34" charset="-120"/>
              </a:rPr>
              <a:t>大家有到過酒店吃自助餐嗎</a:t>
            </a:r>
            <a:r>
              <a:rPr lang="en-US" altLang="zh-TW" b="1" dirty="0" smtClean="0">
                <a:solidFill>
                  <a:srgbClr val="00B0F0"/>
                </a:solidFill>
                <a:latin typeface="微軟正黑體" pitchFamily="34" charset="-120"/>
                <a:ea typeface="微軟正黑體" pitchFamily="34" charset="-120"/>
              </a:rPr>
              <a:t>?</a:t>
            </a:r>
            <a:endParaRPr lang="zh-TW" altLang="en-US" b="1" dirty="0">
              <a:solidFill>
                <a:srgbClr val="00B0F0"/>
              </a:solidFill>
              <a:latin typeface="微軟正黑體" pitchFamily="34" charset="-120"/>
              <a:ea typeface="微軟正黑體" pitchFamily="34" charset="-120"/>
            </a:endParaRPr>
          </a:p>
        </p:txBody>
      </p:sp>
      <p:pic>
        <p:nvPicPr>
          <p:cNvPr id="11266" name="Picture 2" descr="Placeholder"/>
          <p:cNvPicPr>
            <a:picLocks noChangeAspect="1" noChangeArrowheads="1"/>
          </p:cNvPicPr>
          <p:nvPr/>
        </p:nvPicPr>
        <p:blipFill>
          <a:blip r:embed="rId4" cstate="print"/>
          <a:srcRect/>
          <a:stretch>
            <a:fillRect/>
          </a:stretch>
        </p:blipFill>
        <p:spPr bwMode="auto">
          <a:xfrm>
            <a:off x="251520" y="1124744"/>
            <a:ext cx="3528392" cy="2520280"/>
          </a:xfrm>
          <a:prstGeom prst="rect">
            <a:avLst/>
          </a:prstGeom>
          <a:noFill/>
        </p:spPr>
      </p:pic>
      <p:pic>
        <p:nvPicPr>
          <p:cNvPr id="11269" name="Picture 5"/>
          <p:cNvPicPr>
            <a:picLocks noChangeAspect="1" noChangeArrowheads="1"/>
          </p:cNvPicPr>
          <p:nvPr/>
        </p:nvPicPr>
        <p:blipFill>
          <a:blip r:embed="rId5" cstate="print"/>
          <a:srcRect/>
          <a:stretch>
            <a:fillRect/>
          </a:stretch>
        </p:blipFill>
        <p:spPr bwMode="auto">
          <a:xfrm>
            <a:off x="3275856" y="3933056"/>
            <a:ext cx="3141873" cy="2199775"/>
          </a:xfrm>
          <a:prstGeom prst="rect">
            <a:avLst/>
          </a:prstGeom>
          <a:noFill/>
          <a:ln w="63500">
            <a:solidFill>
              <a:schemeClr val="bg1"/>
            </a:solidFill>
            <a:miter lim="800000"/>
            <a:headEnd/>
            <a:tailEnd/>
          </a:ln>
        </p:spPr>
      </p:pic>
      <p:sp>
        <p:nvSpPr>
          <p:cNvPr id="7" name="TextBox 6"/>
          <p:cNvSpPr txBox="1"/>
          <p:nvPr/>
        </p:nvSpPr>
        <p:spPr>
          <a:xfrm>
            <a:off x="6300192" y="836712"/>
            <a:ext cx="2619628" cy="369332"/>
          </a:xfrm>
          <a:prstGeom prst="rect">
            <a:avLst/>
          </a:prstGeom>
          <a:noFill/>
        </p:spPr>
        <p:txBody>
          <a:bodyPr wrap="none" rtlCol="0">
            <a:spAutoFit/>
          </a:bodyPr>
          <a:lstStyle/>
          <a:p>
            <a:r>
              <a:rPr lang="zh-TW" altLang="en-US" dirty="0" smtClean="0"/>
              <a:t>蘋果日報</a:t>
            </a:r>
            <a:r>
              <a:rPr lang="en-US" altLang="zh-TW" dirty="0" smtClean="0"/>
              <a:t>2015</a:t>
            </a:r>
            <a:r>
              <a:rPr lang="zh-TW" altLang="en-US" dirty="0" smtClean="0"/>
              <a:t>年</a:t>
            </a:r>
            <a:r>
              <a:rPr lang="en-US" altLang="zh-TW" dirty="0" smtClean="0"/>
              <a:t>6</a:t>
            </a:r>
            <a:r>
              <a:rPr lang="zh-TW" altLang="en-US" dirty="0" smtClean="0"/>
              <a:t>月</a:t>
            </a:r>
            <a:r>
              <a:rPr lang="en-US" altLang="zh-TW" dirty="0" smtClean="0"/>
              <a:t>16</a:t>
            </a:r>
            <a:r>
              <a:rPr lang="zh-TW" altLang="en-US" dirty="0"/>
              <a:t>日</a:t>
            </a:r>
          </a:p>
        </p:txBody>
      </p:sp>
      <p:sp>
        <p:nvSpPr>
          <p:cNvPr id="9" name="TextBox 8"/>
          <p:cNvSpPr txBox="1"/>
          <p:nvPr/>
        </p:nvSpPr>
        <p:spPr>
          <a:xfrm>
            <a:off x="251520" y="3717032"/>
            <a:ext cx="2952328" cy="3139321"/>
          </a:xfrm>
          <a:prstGeom prst="rect">
            <a:avLst/>
          </a:prstGeom>
          <a:noFill/>
        </p:spPr>
        <p:txBody>
          <a:bodyPr wrap="square" rtlCol="0">
            <a:spAutoFit/>
          </a:bodyPr>
          <a:lstStyle/>
          <a:p>
            <a:r>
              <a:rPr lang="zh-TW" altLang="en-US" sz="2200" dirty="0" smtClean="0"/>
              <a:t>瑞士琉森的某酒店 </a:t>
            </a:r>
            <a:r>
              <a:rPr lang="en-US" altLang="zh-TW" sz="2200" dirty="0" smtClean="0"/>
              <a:t>:</a:t>
            </a:r>
          </a:p>
          <a:p>
            <a:endParaRPr lang="en-US" altLang="zh-TW" sz="2200" dirty="0" smtClean="0"/>
          </a:p>
          <a:p>
            <a:r>
              <a:rPr lang="zh-TW" altLang="en-US" sz="2200" dirty="0" smtClean="0"/>
              <a:t>「在瑞士，由於道德的原因，我們不希望浪費任何食物，所以請大家只拿自己會吃的食物。在地球上所有資源都是有價值的。」</a:t>
            </a:r>
            <a:endParaRPr lang="zh-TW" altLang="en-US" sz="2200" dirty="0"/>
          </a:p>
        </p:txBody>
      </p:sp>
      <p:pic>
        <p:nvPicPr>
          <p:cNvPr id="1027" name="Picture 3"/>
          <p:cNvPicPr>
            <a:picLocks noChangeAspect="1" noChangeArrowheads="1"/>
          </p:cNvPicPr>
          <p:nvPr/>
        </p:nvPicPr>
        <p:blipFill>
          <a:blip r:embed="rId6" cstate="print"/>
          <a:srcRect/>
          <a:stretch>
            <a:fillRect/>
          </a:stretch>
        </p:blipFill>
        <p:spPr bwMode="auto">
          <a:xfrm>
            <a:off x="6623720" y="3443197"/>
            <a:ext cx="2520280" cy="3414803"/>
          </a:xfrm>
          <a:prstGeom prst="rect">
            <a:avLst/>
          </a:prstGeom>
          <a:noFill/>
          <a:ln w="9525">
            <a:noFill/>
            <a:miter lim="800000"/>
            <a:headEnd/>
            <a:tailEnd/>
          </a:ln>
        </p:spPr>
      </p:pic>
      <p:sp>
        <p:nvSpPr>
          <p:cNvPr id="11" name="Down Arrow 10"/>
          <p:cNvSpPr/>
          <p:nvPr/>
        </p:nvSpPr>
        <p:spPr>
          <a:xfrm>
            <a:off x="5076056" y="3645024"/>
            <a:ext cx="576064" cy="432048"/>
          </a:xfrm>
          <a:prstGeom prst="down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Bent Arrow 11"/>
          <p:cNvSpPr/>
          <p:nvPr/>
        </p:nvSpPr>
        <p:spPr>
          <a:xfrm rot="5400000">
            <a:off x="7812360" y="2564904"/>
            <a:ext cx="720080" cy="720080"/>
          </a:xfrm>
          <a:prstGeom prst="bentArrow">
            <a:avLst>
              <a:gd name="adj1" fmla="val 33327"/>
              <a:gd name="adj2" fmla="val 25000"/>
              <a:gd name="adj3" fmla="val 25000"/>
              <a:gd name="adj4" fmla="val 4375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Slide Number Placeholder 12"/>
          <p:cNvSpPr>
            <a:spLocks noGrp="1"/>
          </p:cNvSpPr>
          <p:nvPr>
            <p:ph type="sldNum" sz="quarter" idx="12"/>
          </p:nvPr>
        </p:nvSpPr>
        <p:spPr/>
        <p:txBody>
          <a:bodyPr/>
          <a:lstStyle/>
          <a:p>
            <a:fld id="{A60300E7-B516-4DCA-BFD9-53C1136FA69E}" type="slidenum">
              <a:rPr lang="zh-TW" altLang="en-US" smtClean="0"/>
              <a:pPr/>
              <a:t>3</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anim calcmode="lin" valueType="num">
                                      <p:cBhvr additive="base">
                                        <p:cTn id="23" dur="500" fill="hold"/>
                                        <p:tgtEl>
                                          <p:spTgt spid="11269"/>
                                        </p:tgtEl>
                                        <p:attrNameLst>
                                          <p:attrName>ppt_x</p:attrName>
                                        </p:attrNameLst>
                                      </p:cBhvr>
                                      <p:tavLst>
                                        <p:tav tm="0">
                                          <p:val>
                                            <p:strVal val="#ppt_x"/>
                                          </p:val>
                                        </p:tav>
                                        <p:tav tm="100000">
                                          <p:val>
                                            <p:strVal val="#ppt_x"/>
                                          </p:val>
                                        </p:tav>
                                      </p:tavLst>
                                    </p:anim>
                                    <p:anim calcmode="lin" valueType="num">
                                      <p:cBhvr additive="base">
                                        <p:cTn id="24" dur="500" fill="hold"/>
                                        <p:tgtEl>
                                          <p:spTgt spid="112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additive="base">
                                        <p:cTn id="35" dur="500" fill="hold"/>
                                        <p:tgtEl>
                                          <p:spTgt spid="1027"/>
                                        </p:tgtEl>
                                        <p:attrNameLst>
                                          <p:attrName>ppt_x</p:attrName>
                                        </p:attrNameLst>
                                      </p:cBhvr>
                                      <p:tavLst>
                                        <p:tav tm="0">
                                          <p:val>
                                            <p:strVal val="#ppt_x"/>
                                          </p:val>
                                        </p:tav>
                                        <p:tav tm="100000">
                                          <p:val>
                                            <p:strVal val="#ppt_x"/>
                                          </p:val>
                                        </p:tav>
                                      </p:tavLst>
                                    </p:anim>
                                    <p:anim calcmode="lin" valueType="num">
                                      <p:cBhvr additive="base">
                                        <p:cTn id="3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zh-TW" altLang="en-US" b="1" dirty="0" smtClean="0">
                <a:solidFill>
                  <a:srgbClr val="00B0F0"/>
                </a:solidFill>
              </a:rPr>
              <a:t>自助餐剩下的食物可以如何處理</a:t>
            </a:r>
            <a:r>
              <a:rPr lang="en-US" altLang="zh-TW" b="1" dirty="0" smtClean="0">
                <a:solidFill>
                  <a:srgbClr val="00B0F0"/>
                </a:solidFill>
              </a:rPr>
              <a:t>?</a:t>
            </a:r>
            <a:endParaRPr lang="zh-TW" altLang="en-US" b="1" dirty="0">
              <a:solidFill>
                <a:srgbClr val="00B0F0"/>
              </a:solidFill>
            </a:endParaRPr>
          </a:p>
        </p:txBody>
      </p:sp>
      <p:pic>
        <p:nvPicPr>
          <p:cNvPr id="4" name="Picture 4" descr="http://media-cdn.tripadvisor.com/media/photo-s/03/5f/81/06/kitchen-at-the-w-hotel.jpg">
            <a:hlinkClick r:id="rId3"/>
          </p:cNvPr>
          <p:cNvPicPr>
            <a:picLocks noChangeAspect="1" noChangeArrowheads="1"/>
          </p:cNvPicPr>
          <p:nvPr/>
        </p:nvPicPr>
        <p:blipFill>
          <a:blip r:embed="rId4" cstate="print"/>
          <a:srcRect/>
          <a:stretch>
            <a:fillRect/>
          </a:stretch>
        </p:blipFill>
        <p:spPr bwMode="auto">
          <a:xfrm>
            <a:off x="323528" y="2852936"/>
            <a:ext cx="3379903" cy="2521871"/>
          </a:xfrm>
          <a:prstGeom prst="rect">
            <a:avLst/>
          </a:prstGeom>
          <a:noFill/>
          <a:ln w="50800">
            <a:solidFill>
              <a:schemeClr val="bg1"/>
            </a:solidFill>
          </a:ln>
        </p:spPr>
      </p:pic>
      <p:grpSp>
        <p:nvGrpSpPr>
          <p:cNvPr id="18" name="Group 17"/>
          <p:cNvGrpSpPr/>
          <p:nvPr/>
        </p:nvGrpSpPr>
        <p:grpSpPr>
          <a:xfrm>
            <a:off x="3491880" y="980728"/>
            <a:ext cx="5497582" cy="1728192"/>
            <a:chOff x="3491880" y="980728"/>
            <a:chExt cx="5497582" cy="1728192"/>
          </a:xfrm>
        </p:grpSpPr>
        <p:pic>
          <p:nvPicPr>
            <p:cNvPr id="1026" name="Picture 2" descr="http://www.epd.gov.hk/epd/misc/er/er2005/english/images/ch3/went.jpg">
              <a:hlinkClick r:id="rId5"/>
            </p:cNvPr>
            <p:cNvPicPr>
              <a:picLocks noChangeAspect="1" noChangeArrowheads="1"/>
            </p:cNvPicPr>
            <p:nvPr/>
          </p:nvPicPr>
          <p:blipFill>
            <a:blip r:embed="rId6" cstate="print"/>
            <a:srcRect/>
            <a:stretch>
              <a:fillRect/>
            </a:stretch>
          </p:blipFill>
          <p:spPr bwMode="auto">
            <a:xfrm>
              <a:off x="4572000" y="980728"/>
              <a:ext cx="2194591" cy="1584176"/>
            </a:xfrm>
            <a:prstGeom prst="rect">
              <a:avLst/>
            </a:prstGeom>
            <a:noFill/>
          </p:spPr>
        </p:pic>
        <p:sp>
          <p:nvSpPr>
            <p:cNvPr id="7" name="TextBox 6"/>
            <p:cNvSpPr txBox="1"/>
            <p:nvPr/>
          </p:nvSpPr>
          <p:spPr>
            <a:xfrm>
              <a:off x="6804248" y="980728"/>
              <a:ext cx="2185214" cy="492443"/>
            </a:xfrm>
            <a:prstGeom prst="rect">
              <a:avLst/>
            </a:prstGeom>
            <a:noFill/>
          </p:spPr>
          <p:txBody>
            <a:bodyPr wrap="none" rtlCol="0">
              <a:spAutoFit/>
            </a:bodyPr>
            <a:lstStyle/>
            <a:p>
              <a:r>
                <a:rPr lang="zh-TW" altLang="en-US" sz="2600" b="1" dirty="0" smtClean="0"/>
                <a:t>棄置於堆填區</a:t>
              </a:r>
              <a:endParaRPr lang="zh-TW" altLang="en-US" sz="2600" b="1" dirty="0"/>
            </a:p>
          </p:txBody>
        </p:sp>
        <p:sp>
          <p:nvSpPr>
            <p:cNvPr id="8" name="Bent Arrow 7"/>
            <p:cNvSpPr/>
            <p:nvPr/>
          </p:nvSpPr>
          <p:spPr>
            <a:xfrm>
              <a:off x="3491880" y="1772816"/>
              <a:ext cx="864096" cy="936104"/>
            </a:xfrm>
            <a:prstGeom prst="ben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9" name="TextBox 8"/>
          <p:cNvSpPr txBox="1"/>
          <p:nvPr/>
        </p:nvSpPr>
        <p:spPr>
          <a:xfrm>
            <a:off x="323528" y="1052736"/>
            <a:ext cx="3024336" cy="1785104"/>
          </a:xfrm>
          <a:prstGeom prst="rect">
            <a:avLst/>
          </a:prstGeom>
          <a:noFill/>
        </p:spPr>
        <p:txBody>
          <a:bodyPr wrap="square" rtlCol="0">
            <a:spAutoFit/>
          </a:bodyPr>
          <a:lstStyle/>
          <a:p>
            <a:r>
              <a:rPr lang="zh-TW" altLang="en-US" sz="2200" dirty="0" smtClean="0"/>
              <a:t>每天有</a:t>
            </a:r>
            <a:r>
              <a:rPr lang="en-US" altLang="zh-TW" sz="2200" dirty="0" smtClean="0"/>
              <a:t>9,278</a:t>
            </a:r>
            <a:r>
              <a:rPr lang="zh-TW" altLang="en-US" sz="2200" dirty="0" smtClean="0"/>
              <a:t>公噸都市固體廢物棄置於堆填區，當中約</a:t>
            </a:r>
            <a:r>
              <a:rPr lang="en-US" altLang="zh-TW" sz="2200" dirty="0" smtClean="0"/>
              <a:t>3,337</a:t>
            </a:r>
            <a:r>
              <a:rPr lang="zh-TW" altLang="en-US" sz="2200" dirty="0" smtClean="0"/>
              <a:t>公噸 </a:t>
            </a:r>
            <a:r>
              <a:rPr lang="en-US" altLang="zh-TW" sz="2200" b="1" dirty="0" smtClean="0">
                <a:solidFill>
                  <a:srgbClr val="FF0000"/>
                </a:solidFill>
              </a:rPr>
              <a:t>(36%)</a:t>
            </a:r>
            <a:r>
              <a:rPr lang="zh-TW" altLang="en-US" sz="2200" b="1" dirty="0" smtClean="0">
                <a:solidFill>
                  <a:srgbClr val="FF0000"/>
                </a:solidFill>
              </a:rPr>
              <a:t>為廚餘</a:t>
            </a:r>
            <a:r>
              <a:rPr lang="zh-TW" altLang="en-US" sz="2200" dirty="0" smtClean="0"/>
              <a:t>。</a:t>
            </a:r>
            <a:endParaRPr lang="en-US" altLang="zh-TW" sz="2200" dirty="0" smtClean="0"/>
          </a:p>
          <a:p>
            <a:r>
              <a:rPr lang="zh-TW" altLang="en-US" sz="2200" dirty="0" smtClean="0"/>
              <a:t>［環保署］</a:t>
            </a:r>
            <a:endParaRPr lang="zh-TW" altLang="en-US" sz="2200" dirty="0"/>
          </a:p>
        </p:txBody>
      </p:sp>
      <p:grpSp>
        <p:nvGrpSpPr>
          <p:cNvPr id="20" name="Group 19"/>
          <p:cNvGrpSpPr/>
          <p:nvPr/>
        </p:nvGrpSpPr>
        <p:grpSpPr>
          <a:xfrm>
            <a:off x="3851920" y="2636912"/>
            <a:ext cx="5292080" cy="2271157"/>
            <a:chOff x="3851920" y="2636912"/>
            <a:chExt cx="5292080" cy="2271157"/>
          </a:xfrm>
        </p:grpSpPr>
        <p:sp>
          <p:nvSpPr>
            <p:cNvPr id="6" name="Right Arrow 5"/>
            <p:cNvSpPr/>
            <p:nvPr/>
          </p:nvSpPr>
          <p:spPr>
            <a:xfrm>
              <a:off x="3851920" y="3429000"/>
              <a:ext cx="936104" cy="432048"/>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8" name="Picture 4" descr="九龍灣廚餘試驗處理設施"/>
            <p:cNvPicPr>
              <a:picLocks noChangeAspect="1" noChangeArrowheads="1"/>
            </p:cNvPicPr>
            <p:nvPr/>
          </p:nvPicPr>
          <p:blipFill>
            <a:blip r:embed="rId7" cstate="print"/>
            <a:srcRect/>
            <a:stretch>
              <a:fillRect/>
            </a:stretch>
          </p:blipFill>
          <p:spPr bwMode="auto">
            <a:xfrm>
              <a:off x="5292080" y="2636912"/>
              <a:ext cx="1972469" cy="1440913"/>
            </a:xfrm>
            <a:prstGeom prst="rect">
              <a:avLst/>
            </a:prstGeom>
            <a:noFill/>
          </p:spPr>
        </p:pic>
        <p:pic>
          <p:nvPicPr>
            <p:cNvPr id="1030" name="Picture 6" descr="有機資源回收中心第1期"/>
            <p:cNvPicPr>
              <a:picLocks noChangeAspect="1" noChangeArrowheads="1"/>
            </p:cNvPicPr>
            <p:nvPr/>
          </p:nvPicPr>
          <p:blipFill>
            <a:blip r:embed="rId8" cstate="print"/>
            <a:srcRect/>
            <a:stretch>
              <a:fillRect/>
            </a:stretch>
          </p:blipFill>
          <p:spPr bwMode="auto">
            <a:xfrm>
              <a:off x="6681389" y="3429000"/>
              <a:ext cx="2462611" cy="1440160"/>
            </a:xfrm>
            <a:prstGeom prst="rect">
              <a:avLst/>
            </a:prstGeom>
            <a:noFill/>
          </p:spPr>
        </p:pic>
        <p:sp>
          <p:nvSpPr>
            <p:cNvPr id="12" name="TextBox 11"/>
            <p:cNvSpPr txBox="1"/>
            <p:nvPr/>
          </p:nvSpPr>
          <p:spPr>
            <a:xfrm>
              <a:off x="4427984" y="4077072"/>
              <a:ext cx="1877437" cy="830997"/>
            </a:xfrm>
            <a:prstGeom prst="rect">
              <a:avLst/>
            </a:prstGeom>
            <a:noFill/>
          </p:spPr>
          <p:txBody>
            <a:bodyPr wrap="none" rtlCol="0">
              <a:spAutoFit/>
            </a:bodyPr>
            <a:lstStyle/>
            <a:p>
              <a:r>
                <a:rPr lang="zh-TW" altLang="en-US" sz="2600" b="1" dirty="0" smtClean="0"/>
                <a:t>廚餘回收</a:t>
              </a:r>
              <a:endParaRPr lang="en-US" altLang="zh-TW" sz="2600" b="1" dirty="0" smtClean="0"/>
            </a:p>
            <a:p>
              <a:r>
                <a:rPr lang="zh-TW" altLang="en-US" sz="2200" dirty="0" smtClean="0">
                  <a:sym typeface="Wingdings" pitchFamily="2" charset="2"/>
                </a:rPr>
                <a:t>堆肥及</a:t>
              </a:r>
              <a:r>
                <a:rPr lang="zh-TW" altLang="en-US" sz="2200" u="sng" dirty="0" smtClean="0">
                  <a:sym typeface="Wingdings" pitchFamily="2" charset="2"/>
                </a:rPr>
                <a:t>生物氣</a:t>
              </a:r>
              <a:endParaRPr lang="zh-TW" altLang="en-US" sz="2200" u="sng" dirty="0"/>
            </a:p>
          </p:txBody>
        </p:sp>
      </p:grpSp>
      <p:grpSp>
        <p:nvGrpSpPr>
          <p:cNvPr id="21" name="Group 20"/>
          <p:cNvGrpSpPr/>
          <p:nvPr/>
        </p:nvGrpSpPr>
        <p:grpSpPr>
          <a:xfrm>
            <a:off x="1907704" y="4941168"/>
            <a:ext cx="7236296" cy="1916832"/>
            <a:chOff x="1907704" y="4941168"/>
            <a:chExt cx="7236296" cy="1916832"/>
          </a:xfrm>
        </p:grpSpPr>
        <p:sp>
          <p:nvSpPr>
            <p:cNvPr id="13" name="Bent Arrow 12"/>
            <p:cNvSpPr/>
            <p:nvPr/>
          </p:nvSpPr>
          <p:spPr>
            <a:xfrm flipV="1">
              <a:off x="1907704" y="5517232"/>
              <a:ext cx="864096" cy="792088"/>
            </a:xfrm>
            <a:prstGeom prst="ben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1032" name="Picture 8"/>
            <p:cNvPicPr>
              <a:picLocks noChangeAspect="1" noChangeArrowheads="1"/>
            </p:cNvPicPr>
            <p:nvPr/>
          </p:nvPicPr>
          <p:blipFill>
            <a:blip r:embed="rId9" cstate="print"/>
            <a:srcRect/>
            <a:stretch>
              <a:fillRect/>
            </a:stretch>
          </p:blipFill>
          <p:spPr bwMode="auto">
            <a:xfrm>
              <a:off x="4644008" y="5029539"/>
              <a:ext cx="2284115" cy="1828461"/>
            </a:xfrm>
            <a:prstGeom prst="rect">
              <a:avLst/>
            </a:prstGeom>
            <a:noFill/>
            <a:ln w="9525">
              <a:noFill/>
              <a:miter lim="800000"/>
              <a:headEnd/>
              <a:tailEnd/>
            </a:ln>
          </p:spPr>
        </p:pic>
        <p:sp>
          <p:nvSpPr>
            <p:cNvPr id="16" name="TextBox 15"/>
            <p:cNvSpPr txBox="1"/>
            <p:nvPr/>
          </p:nvSpPr>
          <p:spPr>
            <a:xfrm>
              <a:off x="6948264" y="4941168"/>
              <a:ext cx="2195736" cy="1846659"/>
            </a:xfrm>
            <a:prstGeom prst="rect">
              <a:avLst/>
            </a:prstGeom>
            <a:noFill/>
          </p:spPr>
          <p:txBody>
            <a:bodyPr wrap="square" rtlCol="0">
              <a:spAutoFit/>
            </a:bodyPr>
            <a:lstStyle/>
            <a:p>
              <a:r>
                <a:rPr lang="zh-TW" altLang="en-US" sz="2600" b="1" dirty="0" smtClean="0"/>
                <a:t>食物捐贈</a:t>
              </a:r>
              <a:endParaRPr lang="en-US" altLang="zh-TW" sz="2600" b="1" dirty="0" smtClean="0"/>
            </a:p>
            <a:p>
              <a:r>
                <a:rPr lang="zh-TW" altLang="en-US" sz="2200" dirty="0" smtClean="0"/>
                <a:t>如：</a:t>
              </a:r>
              <a:r>
                <a:rPr lang="en-US" altLang="zh-TW" sz="2200" dirty="0" err="1" smtClean="0"/>
                <a:t>Foodlink</a:t>
              </a:r>
              <a:endParaRPr lang="en-US" altLang="zh-TW" sz="2200" dirty="0" smtClean="0"/>
            </a:p>
            <a:p>
              <a:r>
                <a:rPr lang="zh-TW" altLang="en-US" sz="2200" dirty="0" smtClean="0"/>
                <a:t>將食物送給有需要人士，減少堆填區壓力</a:t>
              </a:r>
              <a:endParaRPr lang="zh-TW" altLang="en-US" sz="2200" dirty="0"/>
            </a:p>
          </p:txBody>
        </p:sp>
        <p:pic>
          <p:nvPicPr>
            <p:cNvPr id="1033" name="Picture 9"/>
            <p:cNvPicPr>
              <a:picLocks noChangeAspect="1" noChangeArrowheads="1"/>
            </p:cNvPicPr>
            <p:nvPr/>
          </p:nvPicPr>
          <p:blipFill>
            <a:blip r:embed="rId10" cstate="print"/>
            <a:srcRect/>
            <a:stretch>
              <a:fillRect/>
            </a:stretch>
          </p:blipFill>
          <p:spPr bwMode="auto">
            <a:xfrm>
              <a:off x="2915816" y="5517232"/>
              <a:ext cx="1818064" cy="1340768"/>
            </a:xfrm>
            <a:prstGeom prst="rect">
              <a:avLst/>
            </a:prstGeom>
            <a:noFill/>
            <a:ln w="63500">
              <a:solidFill>
                <a:schemeClr val="bg1"/>
              </a:solidFill>
              <a:miter lim="800000"/>
              <a:headEnd/>
              <a:tailEnd/>
            </a:ln>
          </p:spPr>
        </p:pic>
      </p:grpSp>
      <p:sp>
        <p:nvSpPr>
          <p:cNvPr id="17" name="Slide Number Placeholder 16"/>
          <p:cNvSpPr>
            <a:spLocks noGrp="1"/>
          </p:cNvSpPr>
          <p:nvPr>
            <p:ph type="sldNum" sz="quarter" idx="12"/>
          </p:nvPr>
        </p:nvSpPr>
        <p:spPr/>
        <p:txBody>
          <a:bodyPr/>
          <a:lstStyle/>
          <a:p>
            <a:fld id="{A60300E7-B516-4DCA-BFD9-53C1136FA69E}" type="slidenum">
              <a:rPr lang="zh-TW" altLang="en-US" smtClean="0"/>
              <a:pPr/>
              <a:t>4</a:t>
            </a:fld>
            <a:endParaRPr lang="zh-TW" altLang="en-US"/>
          </a:p>
        </p:txBody>
      </p:sp>
      <p:grpSp>
        <p:nvGrpSpPr>
          <p:cNvPr id="22" name="Group 21"/>
          <p:cNvGrpSpPr/>
          <p:nvPr/>
        </p:nvGrpSpPr>
        <p:grpSpPr>
          <a:xfrm>
            <a:off x="0" y="5481228"/>
            <a:ext cx="1875186" cy="1376773"/>
            <a:chOff x="0" y="5481228"/>
            <a:chExt cx="1875186" cy="1376773"/>
          </a:xfrm>
        </p:grpSpPr>
        <p:pic>
          <p:nvPicPr>
            <p:cNvPr id="1035" name="Picture 11" descr="惜食香港運動">
              <a:hlinkClick r:id="rId11"/>
            </p:cNvPr>
            <p:cNvPicPr>
              <a:picLocks noChangeAspect="1" noChangeArrowheads="1"/>
            </p:cNvPicPr>
            <p:nvPr/>
          </p:nvPicPr>
          <p:blipFill>
            <a:blip r:embed="rId12" cstate="print"/>
            <a:srcRect/>
            <a:stretch>
              <a:fillRect/>
            </a:stretch>
          </p:blipFill>
          <p:spPr bwMode="auto">
            <a:xfrm>
              <a:off x="0" y="5805264"/>
              <a:ext cx="1875186" cy="1052737"/>
            </a:xfrm>
            <a:prstGeom prst="rect">
              <a:avLst/>
            </a:prstGeom>
            <a:noFill/>
          </p:spPr>
        </p:pic>
        <p:sp>
          <p:nvSpPr>
            <p:cNvPr id="19" name="Right Arrow 18"/>
            <p:cNvSpPr/>
            <p:nvPr/>
          </p:nvSpPr>
          <p:spPr>
            <a:xfrm rot="5400000">
              <a:off x="791580" y="5409220"/>
              <a:ext cx="288032" cy="432048"/>
            </a:xfrm>
            <a:prstGeom prst="rightArrow">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Rectangle 22"/>
          <p:cNvSpPr/>
          <p:nvPr/>
        </p:nvSpPr>
        <p:spPr>
          <a:xfrm>
            <a:off x="5364088" y="4545124"/>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0" nodeType="clickEffect">
                                  <p:stCondLst>
                                    <p:cond delay="0"/>
                                  </p:stCondLst>
                                  <p:childTnLst>
                                    <p:animEffect transition="out" filter="dissolv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zh-TW" altLang="en-US" b="1" dirty="0" smtClean="0">
                <a:solidFill>
                  <a:srgbClr val="00B0F0"/>
                </a:solidFill>
                <a:latin typeface="Calibri" pitchFamily="34" charset="0"/>
              </a:rPr>
              <a:t>廢物管理架構</a:t>
            </a:r>
            <a:endParaRPr lang="zh-TW" altLang="en-US" b="1" dirty="0">
              <a:solidFill>
                <a:srgbClr val="00B0F0"/>
              </a:solidFill>
              <a:latin typeface="Calibri" pitchFamily="34" charset="0"/>
            </a:endParaRPr>
          </a:p>
        </p:txBody>
      </p:sp>
      <p:sp>
        <p:nvSpPr>
          <p:cNvPr id="3" name="Content Placeholder 2"/>
          <p:cNvSpPr>
            <a:spLocks noGrp="1"/>
          </p:cNvSpPr>
          <p:nvPr>
            <p:ph idx="1"/>
          </p:nvPr>
        </p:nvSpPr>
        <p:spPr>
          <a:xfrm>
            <a:off x="323528" y="4437112"/>
            <a:ext cx="4248472" cy="1476164"/>
          </a:xfrm>
        </p:spPr>
        <p:txBody>
          <a:bodyPr>
            <a:normAutofit/>
          </a:bodyPr>
          <a:lstStyle/>
          <a:p>
            <a:r>
              <a:rPr lang="zh-TW" altLang="en-US" sz="2800" b="1" u="sng" dirty="0" smtClean="0"/>
              <a:t>環保</a:t>
            </a:r>
            <a:r>
              <a:rPr lang="en-US" altLang="zh-TW" sz="2800" b="1" u="sng" dirty="0" smtClean="0"/>
              <a:t>4R</a:t>
            </a:r>
            <a:r>
              <a:rPr lang="zh-TW" altLang="en-US" sz="2800" b="1" u="sng" dirty="0" smtClean="0"/>
              <a:t> </a:t>
            </a:r>
            <a:r>
              <a:rPr lang="en-US" altLang="zh-TW" sz="2800" dirty="0" smtClean="0"/>
              <a:t>–</a:t>
            </a:r>
            <a:r>
              <a:rPr lang="zh-TW" altLang="en-US" sz="2800" dirty="0" smtClean="0"/>
              <a:t> </a:t>
            </a:r>
            <a:r>
              <a:rPr lang="en-US" altLang="zh-TW" sz="2800" dirty="0" smtClean="0"/>
              <a:t>Reduce, Reuse, Recycle, Recovery/Replace</a:t>
            </a:r>
            <a:endParaRPr lang="zh-TW" altLang="en-US" sz="2800" dirty="0" smtClean="0"/>
          </a:p>
          <a:p>
            <a:endParaRPr lang="zh-TW" altLang="en-US" sz="2800" dirty="0"/>
          </a:p>
        </p:txBody>
      </p:sp>
      <p:pic>
        <p:nvPicPr>
          <p:cNvPr id="20482" name="Picture 2" descr="http://www.epd.gov.hk/epd/sites/default/files/epd/tc_chi/environmentinhk/waste/images/photo2_2_14_5_chi.jpg"/>
          <p:cNvPicPr>
            <a:picLocks noChangeAspect="1" noChangeArrowheads="1"/>
          </p:cNvPicPr>
          <p:nvPr/>
        </p:nvPicPr>
        <p:blipFill>
          <a:blip r:embed="rId2" cstate="print"/>
          <a:srcRect/>
          <a:stretch>
            <a:fillRect/>
          </a:stretch>
        </p:blipFill>
        <p:spPr bwMode="auto">
          <a:xfrm>
            <a:off x="4859525" y="4133311"/>
            <a:ext cx="4284475" cy="2724689"/>
          </a:xfrm>
          <a:prstGeom prst="rect">
            <a:avLst/>
          </a:prstGeom>
          <a:noFill/>
        </p:spPr>
      </p:pic>
      <p:pic>
        <p:nvPicPr>
          <p:cNvPr id="20485" name="Picture 5"/>
          <p:cNvPicPr>
            <a:picLocks noChangeAspect="1" noChangeArrowheads="1"/>
          </p:cNvPicPr>
          <p:nvPr/>
        </p:nvPicPr>
        <p:blipFill>
          <a:blip r:embed="rId3" cstate="print"/>
          <a:srcRect/>
          <a:stretch>
            <a:fillRect/>
          </a:stretch>
        </p:blipFill>
        <p:spPr bwMode="auto">
          <a:xfrm>
            <a:off x="251520" y="764704"/>
            <a:ext cx="6907944" cy="3600400"/>
          </a:xfrm>
          <a:prstGeom prst="rect">
            <a:avLst/>
          </a:prstGeom>
          <a:noFill/>
          <a:ln w="9525">
            <a:noFill/>
            <a:miter lim="800000"/>
            <a:headEnd/>
            <a:tailEnd/>
          </a:ln>
        </p:spPr>
      </p:pic>
      <p:sp>
        <p:nvSpPr>
          <p:cNvPr id="7" name="TextBox 6"/>
          <p:cNvSpPr txBox="1"/>
          <p:nvPr/>
        </p:nvSpPr>
        <p:spPr>
          <a:xfrm>
            <a:off x="0" y="5934670"/>
            <a:ext cx="4378122" cy="923330"/>
          </a:xfrm>
          <a:prstGeom prst="rect">
            <a:avLst/>
          </a:prstGeom>
          <a:noFill/>
        </p:spPr>
        <p:txBody>
          <a:bodyPr wrap="none" rtlCol="0">
            <a:spAutoFit/>
          </a:bodyPr>
          <a:lstStyle/>
          <a:p>
            <a:r>
              <a:rPr lang="en-US" altLang="zh-TW" b="1" dirty="0" smtClean="0"/>
              <a:t>Reference:</a:t>
            </a:r>
          </a:p>
          <a:p>
            <a:r>
              <a:rPr lang="en-US" altLang="zh-TW" dirty="0" smtClean="0"/>
              <a:t>[1] </a:t>
            </a:r>
            <a:r>
              <a:rPr lang="zh-TW" altLang="en-US" dirty="0" smtClean="0"/>
              <a:t>環境局－香港資源循環藍圖</a:t>
            </a:r>
            <a:r>
              <a:rPr lang="en-US" altLang="zh-TW" dirty="0" smtClean="0"/>
              <a:t>2012-2033</a:t>
            </a:r>
          </a:p>
          <a:p>
            <a:r>
              <a:rPr lang="en-US" altLang="zh-TW" dirty="0" smtClean="0"/>
              <a:t>[2] </a:t>
            </a:r>
            <a:r>
              <a:rPr lang="zh-TW" altLang="en-US" dirty="0" smtClean="0"/>
              <a:t>環保署網頁</a:t>
            </a:r>
            <a:endParaRPr lang="zh-TW" altLang="en-US" dirty="0"/>
          </a:p>
        </p:txBody>
      </p:sp>
      <p:sp>
        <p:nvSpPr>
          <p:cNvPr id="8" name="TextBox 7"/>
          <p:cNvSpPr txBox="1"/>
          <p:nvPr/>
        </p:nvSpPr>
        <p:spPr>
          <a:xfrm>
            <a:off x="2843808" y="872716"/>
            <a:ext cx="1049775" cy="369332"/>
          </a:xfrm>
          <a:prstGeom prst="rect">
            <a:avLst/>
          </a:prstGeom>
          <a:noFill/>
        </p:spPr>
        <p:txBody>
          <a:bodyPr wrap="none" rtlCol="0">
            <a:spAutoFit/>
          </a:bodyPr>
          <a:lstStyle/>
          <a:p>
            <a:r>
              <a:rPr lang="en-US" altLang="zh-TW" dirty="0" smtClean="0">
                <a:solidFill>
                  <a:schemeClr val="bg1"/>
                </a:solidFill>
                <a:latin typeface="Calibri" pitchFamily="34" charset="0"/>
              </a:rPr>
              <a:t>(Prevent)</a:t>
            </a:r>
            <a:endParaRPr lang="zh-TW" altLang="en-US" dirty="0">
              <a:solidFill>
                <a:schemeClr val="bg1"/>
              </a:solidFill>
              <a:latin typeface="Calibri" pitchFamily="34" charset="0"/>
            </a:endParaRPr>
          </a:p>
        </p:txBody>
      </p:sp>
      <p:sp>
        <p:nvSpPr>
          <p:cNvPr id="9" name="TextBox 8"/>
          <p:cNvSpPr txBox="1"/>
          <p:nvPr/>
        </p:nvSpPr>
        <p:spPr>
          <a:xfrm>
            <a:off x="539552" y="3104964"/>
            <a:ext cx="1181670" cy="369332"/>
          </a:xfrm>
          <a:prstGeom prst="rect">
            <a:avLst/>
          </a:prstGeom>
          <a:noFill/>
        </p:spPr>
        <p:txBody>
          <a:bodyPr wrap="none" rtlCol="0">
            <a:spAutoFit/>
          </a:bodyPr>
          <a:lstStyle/>
          <a:p>
            <a:r>
              <a:rPr lang="en-US" altLang="zh-TW" dirty="0" smtClean="0">
                <a:latin typeface="Calibri" pitchFamily="34" charset="0"/>
              </a:rPr>
              <a:t>(Recovery)</a:t>
            </a:r>
            <a:endParaRPr lang="zh-TW" altLang="en-US" dirty="0">
              <a:latin typeface="Calibri" pitchFamily="34" charset="0"/>
            </a:endParaRPr>
          </a:p>
        </p:txBody>
      </p:sp>
      <p:sp>
        <p:nvSpPr>
          <p:cNvPr id="10" name="TextBox 9"/>
          <p:cNvSpPr txBox="1"/>
          <p:nvPr/>
        </p:nvSpPr>
        <p:spPr>
          <a:xfrm>
            <a:off x="2627784" y="1628800"/>
            <a:ext cx="889154" cy="369332"/>
          </a:xfrm>
          <a:prstGeom prst="rect">
            <a:avLst/>
          </a:prstGeom>
          <a:noFill/>
        </p:spPr>
        <p:txBody>
          <a:bodyPr wrap="none" rtlCol="0">
            <a:spAutoFit/>
          </a:bodyPr>
          <a:lstStyle/>
          <a:p>
            <a:r>
              <a:rPr lang="en-US" altLang="zh-TW" dirty="0" smtClean="0">
                <a:solidFill>
                  <a:schemeClr val="bg1"/>
                </a:solidFill>
                <a:latin typeface="Calibri" pitchFamily="34" charset="0"/>
              </a:rPr>
              <a:t>(Reuse)</a:t>
            </a:r>
            <a:endParaRPr lang="zh-TW" altLang="en-US" dirty="0">
              <a:solidFill>
                <a:schemeClr val="bg1"/>
              </a:solidFill>
              <a:latin typeface="Calibri" pitchFamily="34" charset="0"/>
            </a:endParaRPr>
          </a:p>
        </p:txBody>
      </p:sp>
      <p:sp>
        <p:nvSpPr>
          <p:cNvPr id="11" name="TextBox 10"/>
          <p:cNvSpPr txBox="1"/>
          <p:nvPr/>
        </p:nvSpPr>
        <p:spPr>
          <a:xfrm>
            <a:off x="2555776" y="2312876"/>
            <a:ext cx="1027269" cy="369332"/>
          </a:xfrm>
          <a:prstGeom prst="rect">
            <a:avLst/>
          </a:prstGeom>
          <a:noFill/>
        </p:spPr>
        <p:txBody>
          <a:bodyPr wrap="square" rtlCol="0">
            <a:spAutoFit/>
          </a:bodyPr>
          <a:lstStyle/>
          <a:p>
            <a:r>
              <a:rPr lang="en-US" altLang="zh-TW" dirty="0" smtClean="0">
                <a:solidFill>
                  <a:schemeClr val="bg1"/>
                </a:solidFill>
                <a:latin typeface="Calibri" pitchFamily="34" charset="0"/>
              </a:rPr>
              <a:t>(Recycle)</a:t>
            </a:r>
            <a:endParaRPr lang="zh-TW" altLang="en-US" dirty="0">
              <a:solidFill>
                <a:schemeClr val="bg1"/>
              </a:solidFill>
              <a:latin typeface="Calibri" pitchFamily="34" charset="0"/>
            </a:endParaRPr>
          </a:p>
        </p:txBody>
      </p:sp>
      <p:sp>
        <p:nvSpPr>
          <p:cNvPr id="12" name="TextBox 11"/>
          <p:cNvSpPr txBox="1"/>
          <p:nvPr/>
        </p:nvSpPr>
        <p:spPr>
          <a:xfrm>
            <a:off x="1079612" y="3789040"/>
            <a:ext cx="1107996" cy="369332"/>
          </a:xfrm>
          <a:prstGeom prst="rect">
            <a:avLst/>
          </a:prstGeom>
          <a:noFill/>
        </p:spPr>
        <p:txBody>
          <a:bodyPr wrap="none" rtlCol="0">
            <a:spAutoFit/>
          </a:bodyPr>
          <a:lstStyle/>
          <a:p>
            <a:r>
              <a:rPr lang="en-US" altLang="zh-TW" dirty="0" smtClean="0">
                <a:latin typeface="Calibri" pitchFamily="34" charset="0"/>
              </a:rPr>
              <a:t>(Disposal)</a:t>
            </a:r>
            <a:endParaRPr lang="zh-TW" altLang="en-US" dirty="0">
              <a:latin typeface="Calibri" pitchFamily="34" charset="0"/>
            </a:endParaRPr>
          </a:p>
        </p:txBody>
      </p:sp>
      <p:sp>
        <p:nvSpPr>
          <p:cNvPr id="14" name="Right Brace 13"/>
          <p:cNvSpPr/>
          <p:nvPr/>
        </p:nvSpPr>
        <p:spPr>
          <a:xfrm>
            <a:off x="7092280" y="1700808"/>
            <a:ext cx="360040" cy="1872208"/>
          </a:xfrm>
          <a:prstGeom prst="rightBrace">
            <a:avLst>
              <a:gd name="adj1" fmla="val 3699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TextBox 14"/>
          <p:cNvSpPr txBox="1"/>
          <p:nvPr/>
        </p:nvSpPr>
        <p:spPr>
          <a:xfrm>
            <a:off x="5508104" y="1988840"/>
            <a:ext cx="1200970" cy="307777"/>
          </a:xfrm>
          <a:prstGeom prst="rect">
            <a:avLst/>
          </a:prstGeom>
          <a:noFill/>
        </p:spPr>
        <p:txBody>
          <a:bodyPr wrap="none" rtlCol="0">
            <a:spAutoFit/>
          </a:bodyPr>
          <a:lstStyle/>
          <a:p>
            <a:r>
              <a:rPr lang="en-US" altLang="zh-TW" sz="1400" b="1" dirty="0" smtClean="0">
                <a:solidFill>
                  <a:srgbClr val="FF0000"/>
                </a:solidFill>
              </a:rPr>
              <a:t>(</a:t>
            </a:r>
            <a:r>
              <a:rPr lang="zh-TW" altLang="en-US" sz="1400" b="1" dirty="0" smtClean="0">
                <a:solidFill>
                  <a:srgbClr val="FF0000"/>
                </a:solidFill>
              </a:rPr>
              <a:t>直接再利用</a:t>
            </a:r>
            <a:r>
              <a:rPr lang="en-US" altLang="zh-TW" sz="1400" b="1" dirty="0" smtClean="0">
                <a:solidFill>
                  <a:srgbClr val="FF0000"/>
                </a:solidFill>
              </a:rPr>
              <a:t>)</a:t>
            </a:r>
            <a:endParaRPr lang="zh-TW" altLang="en-US" sz="1400" b="1" dirty="0">
              <a:solidFill>
                <a:srgbClr val="FF0000"/>
              </a:solidFill>
            </a:endParaRPr>
          </a:p>
        </p:txBody>
      </p:sp>
      <p:sp>
        <p:nvSpPr>
          <p:cNvPr id="16" name="TextBox 15"/>
          <p:cNvSpPr txBox="1"/>
          <p:nvPr/>
        </p:nvSpPr>
        <p:spPr>
          <a:xfrm>
            <a:off x="5148064" y="2816932"/>
            <a:ext cx="1739579" cy="307777"/>
          </a:xfrm>
          <a:prstGeom prst="rect">
            <a:avLst/>
          </a:prstGeom>
          <a:noFill/>
        </p:spPr>
        <p:txBody>
          <a:bodyPr wrap="none" rtlCol="0">
            <a:spAutoFit/>
          </a:bodyPr>
          <a:lstStyle/>
          <a:p>
            <a:r>
              <a:rPr lang="en-US" altLang="zh-TW" sz="1400" b="1" dirty="0" smtClean="0">
                <a:solidFill>
                  <a:srgbClr val="FF0000"/>
                </a:solidFill>
              </a:rPr>
              <a:t>(</a:t>
            </a:r>
            <a:r>
              <a:rPr lang="zh-TW" altLang="en-US" sz="1400" b="1" dirty="0" smtClean="0">
                <a:solidFill>
                  <a:srgbClr val="FF0000"/>
                </a:solidFill>
              </a:rPr>
              <a:t>加工，形變再利用</a:t>
            </a:r>
            <a:r>
              <a:rPr lang="en-US" altLang="zh-TW" sz="1400" b="1" dirty="0" smtClean="0">
                <a:solidFill>
                  <a:srgbClr val="FF0000"/>
                </a:solidFill>
              </a:rPr>
              <a:t>)</a:t>
            </a:r>
            <a:endParaRPr lang="zh-TW" altLang="en-US" sz="1400" b="1" dirty="0">
              <a:solidFill>
                <a:srgbClr val="FF0000"/>
              </a:solidFill>
            </a:endParaRPr>
          </a:p>
        </p:txBody>
      </p:sp>
      <p:sp>
        <p:nvSpPr>
          <p:cNvPr id="17" name="TextBox 16"/>
          <p:cNvSpPr txBox="1"/>
          <p:nvPr/>
        </p:nvSpPr>
        <p:spPr>
          <a:xfrm>
            <a:off x="7524328" y="2420888"/>
            <a:ext cx="1415772" cy="461665"/>
          </a:xfrm>
          <a:prstGeom prst="rect">
            <a:avLst/>
          </a:prstGeom>
          <a:noFill/>
        </p:spPr>
        <p:txBody>
          <a:bodyPr wrap="none" rtlCol="0">
            <a:spAutoFit/>
          </a:bodyPr>
          <a:lstStyle/>
          <a:p>
            <a:r>
              <a:rPr lang="zh-TW" altLang="en-US" sz="2400" u="sng" dirty="0" smtClean="0"/>
              <a:t>補救</a:t>
            </a:r>
            <a:r>
              <a:rPr lang="zh-TW" altLang="en-US" sz="2400" dirty="0" smtClean="0"/>
              <a:t>措施</a:t>
            </a:r>
            <a:endParaRPr lang="zh-TW" altLang="en-US" sz="2400" dirty="0"/>
          </a:p>
        </p:txBody>
      </p:sp>
      <p:sp>
        <p:nvSpPr>
          <p:cNvPr id="18" name="TextBox 17"/>
          <p:cNvSpPr txBox="1"/>
          <p:nvPr/>
        </p:nvSpPr>
        <p:spPr>
          <a:xfrm>
            <a:off x="7560332" y="1016732"/>
            <a:ext cx="1415772" cy="461665"/>
          </a:xfrm>
          <a:prstGeom prst="rect">
            <a:avLst/>
          </a:prstGeom>
          <a:noFill/>
        </p:spPr>
        <p:txBody>
          <a:bodyPr wrap="none" rtlCol="0">
            <a:spAutoFit/>
          </a:bodyPr>
          <a:lstStyle/>
          <a:p>
            <a:r>
              <a:rPr lang="zh-TW" altLang="en-US" sz="2400" u="sng" dirty="0" smtClean="0"/>
              <a:t>預防</a:t>
            </a:r>
            <a:r>
              <a:rPr lang="zh-TW" altLang="en-US" sz="2400" dirty="0" smtClean="0"/>
              <a:t>措施</a:t>
            </a:r>
            <a:endParaRPr lang="zh-TW" altLang="en-US" sz="2400" dirty="0"/>
          </a:p>
        </p:txBody>
      </p:sp>
      <p:sp>
        <p:nvSpPr>
          <p:cNvPr id="19" name="Right Brace 18"/>
          <p:cNvSpPr/>
          <p:nvPr/>
        </p:nvSpPr>
        <p:spPr>
          <a:xfrm>
            <a:off x="7092280" y="1016732"/>
            <a:ext cx="387660" cy="459668"/>
          </a:xfrm>
          <a:prstGeom prst="rightBrace">
            <a:avLst>
              <a:gd name="adj1" fmla="val 1490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TextBox 19"/>
          <p:cNvSpPr txBox="1"/>
          <p:nvPr/>
        </p:nvSpPr>
        <p:spPr>
          <a:xfrm>
            <a:off x="4067944" y="5589240"/>
            <a:ext cx="1553630" cy="461665"/>
          </a:xfrm>
          <a:prstGeom prst="rect">
            <a:avLst/>
          </a:prstGeom>
          <a:noFill/>
        </p:spPr>
        <p:txBody>
          <a:bodyPr wrap="none" rtlCol="0">
            <a:spAutoFit/>
          </a:bodyPr>
          <a:lstStyle/>
          <a:p>
            <a:r>
              <a:rPr lang="zh-TW" altLang="en-US" sz="2400" dirty="0" smtClean="0"/>
              <a:t>廚餘的</a:t>
            </a:r>
            <a:r>
              <a:rPr lang="en-US" altLang="zh-TW" sz="2400" dirty="0" smtClean="0">
                <a:latin typeface="+mn-ea"/>
              </a:rPr>
              <a:t>4R:</a:t>
            </a:r>
            <a:endParaRPr lang="zh-TW" altLang="en-US" sz="2400" dirty="0">
              <a:latin typeface="+mn-ea"/>
            </a:endParaRPr>
          </a:p>
        </p:txBody>
      </p:sp>
      <p:sp>
        <p:nvSpPr>
          <p:cNvPr id="21" name="Slide Number Placeholder 20"/>
          <p:cNvSpPr>
            <a:spLocks noGrp="1"/>
          </p:cNvSpPr>
          <p:nvPr>
            <p:ph type="sldNum" sz="quarter" idx="12"/>
          </p:nvPr>
        </p:nvSpPr>
        <p:spPr/>
        <p:txBody>
          <a:bodyPr/>
          <a:lstStyle/>
          <a:p>
            <a:fld id="{A60300E7-B516-4DCA-BFD9-53C1136FA69E}" type="slidenum">
              <a:rPr lang="zh-TW" altLang="en-US" smtClean="0"/>
              <a:pPr/>
              <a:t>5</a:t>
            </a:fld>
            <a:endParaRPr lang="zh-TW" altLang="en-US"/>
          </a:p>
        </p:txBody>
      </p:sp>
      <p:sp>
        <p:nvSpPr>
          <p:cNvPr id="22" name="Rectangle 21"/>
          <p:cNvSpPr/>
          <p:nvPr/>
        </p:nvSpPr>
        <p:spPr>
          <a:xfrm>
            <a:off x="7596336" y="980728"/>
            <a:ext cx="64807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Rectangle 22"/>
          <p:cNvSpPr/>
          <p:nvPr/>
        </p:nvSpPr>
        <p:spPr>
          <a:xfrm>
            <a:off x="7560332" y="2384884"/>
            <a:ext cx="64807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TextBox 23"/>
          <p:cNvSpPr txBox="1"/>
          <p:nvPr/>
        </p:nvSpPr>
        <p:spPr>
          <a:xfrm>
            <a:off x="7385185" y="260648"/>
            <a:ext cx="1758815" cy="461665"/>
          </a:xfrm>
          <a:prstGeom prst="rect">
            <a:avLst/>
          </a:prstGeom>
          <a:noFill/>
        </p:spPr>
        <p:txBody>
          <a:bodyPr wrap="none" rtlCol="0">
            <a:spAutoFit/>
          </a:bodyPr>
          <a:lstStyle/>
          <a:p>
            <a:r>
              <a:rPr lang="zh-TW" altLang="en-US" sz="2400" dirty="0" smtClean="0"/>
              <a:t>預防</a:t>
            </a:r>
            <a:r>
              <a:rPr lang="en-US" altLang="zh-TW" sz="2400" dirty="0" smtClean="0"/>
              <a:t>?</a:t>
            </a:r>
            <a:r>
              <a:rPr lang="zh-TW" altLang="en-US" sz="2400" dirty="0" smtClean="0"/>
              <a:t>補救</a:t>
            </a:r>
            <a:r>
              <a:rPr lang="en-US" altLang="zh-TW" sz="2400" dirty="0" smtClean="0"/>
              <a:t>?</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482"/>
                                        </p:tgtEl>
                                        <p:attrNameLst>
                                          <p:attrName>style.visibility</p:attrName>
                                        </p:attrNameLst>
                                      </p:cBhvr>
                                      <p:to>
                                        <p:strVal val="visible"/>
                                      </p:to>
                                    </p:set>
                                    <p:anim calcmode="lin" valueType="num">
                                      <p:cBhvr additive="base">
                                        <p:cTn id="21" dur="500" fill="hold"/>
                                        <p:tgtEl>
                                          <p:spTgt spid="20482"/>
                                        </p:tgtEl>
                                        <p:attrNameLst>
                                          <p:attrName>ppt_x</p:attrName>
                                        </p:attrNameLst>
                                      </p:cBhvr>
                                      <p:tavLst>
                                        <p:tav tm="0">
                                          <p:val>
                                            <p:strVal val="#ppt_x"/>
                                          </p:val>
                                        </p:tav>
                                        <p:tav tm="100000">
                                          <p:val>
                                            <p:strVal val="#ppt_x"/>
                                          </p:val>
                                        </p:tav>
                                      </p:tavLst>
                                    </p:anim>
                                    <p:anim calcmode="lin" valueType="num">
                                      <p:cBhvr additive="base">
                                        <p:cTn id="22"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zh-TW" altLang="en-US" b="1" dirty="0" smtClean="0">
                <a:solidFill>
                  <a:srgbClr val="00B0F0"/>
                </a:solidFill>
              </a:rPr>
              <a:t>減廢 </a:t>
            </a:r>
            <a:r>
              <a:rPr lang="en-US" altLang="zh-TW" b="1" dirty="0" smtClean="0">
                <a:solidFill>
                  <a:srgbClr val="00B0F0"/>
                </a:solidFill>
              </a:rPr>
              <a:t>Prevention and Reduce</a:t>
            </a:r>
            <a:endParaRPr lang="zh-TW" altLang="en-US" b="1" dirty="0">
              <a:solidFill>
                <a:srgbClr val="00B0F0"/>
              </a:solidFill>
            </a:endParaRPr>
          </a:p>
        </p:txBody>
      </p:sp>
      <p:sp>
        <p:nvSpPr>
          <p:cNvPr id="3" name="Content Placeholder 2"/>
          <p:cNvSpPr>
            <a:spLocks noGrp="1"/>
          </p:cNvSpPr>
          <p:nvPr>
            <p:ph idx="1"/>
          </p:nvPr>
        </p:nvSpPr>
        <p:spPr>
          <a:xfrm>
            <a:off x="359532" y="872716"/>
            <a:ext cx="5616624" cy="5580620"/>
          </a:xfrm>
        </p:spPr>
        <p:txBody>
          <a:bodyPr>
            <a:normAutofit fontScale="92500" lnSpcReduction="10000"/>
          </a:bodyPr>
          <a:lstStyle/>
          <a:p>
            <a:pPr marL="514350" indent="-514350">
              <a:buFont typeface="+mj-lt"/>
              <a:buAutoNum type="arabicPeriod"/>
            </a:pPr>
            <a:r>
              <a:rPr lang="zh-TW" altLang="en-US" b="1" dirty="0" smtClean="0">
                <a:solidFill>
                  <a:srgbClr val="FF0000"/>
                </a:solidFill>
              </a:rPr>
              <a:t>教育</a:t>
            </a:r>
            <a:endParaRPr lang="en-US" altLang="zh-TW" b="1" dirty="0" smtClean="0">
              <a:solidFill>
                <a:srgbClr val="FF0000"/>
              </a:solidFill>
            </a:endParaRPr>
          </a:p>
          <a:p>
            <a:pPr marL="514350" indent="-514350">
              <a:buFont typeface="+mj-lt"/>
              <a:buAutoNum type="arabicPeriod"/>
            </a:pPr>
            <a:r>
              <a:rPr lang="zh-TW" altLang="en-US" b="1" dirty="0" smtClean="0">
                <a:solidFill>
                  <a:srgbClr val="FF0000"/>
                </a:solidFill>
              </a:rPr>
              <a:t>廢物收費計劃</a:t>
            </a:r>
            <a:endParaRPr lang="en-US" altLang="zh-TW" b="1" dirty="0" smtClean="0">
              <a:solidFill>
                <a:srgbClr val="FF0000"/>
              </a:solidFill>
            </a:endParaRPr>
          </a:p>
          <a:p>
            <a:pPr marL="457200" indent="-457200"/>
            <a:r>
              <a:rPr lang="zh-TW" altLang="en-US" sz="2400" dirty="0" smtClean="0"/>
              <a:t>建築廢物處置收費於 </a:t>
            </a:r>
            <a:r>
              <a:rPr lang="en-US" altLang="zh-TW" sz="2400" dirty="0" smtClean="0"/>
              <a:t>2006 </a:t>
            </a:r>
            <a:r>
              <a:rPr lang="zh-TW" altLang="en-US" sz="2400" dirty="0" smtClean="0"/>
              <a:t>年開始後，</a:t>
            </a:r>
            <a:r>
              <a:rPr lang="en-US" altLang="zh-TW" sz="2400" dirty="0" smtClean="0">
                <a:ea typeface="Arial Unicode MS" pitchFamily="34" charset="-120"/>
                <a:cs typeface="Arial Unicode MS" pitchFamily="34" charset="-120"/>
              </a:rPr>
              <a:t>2009</a:t>
            </a:r>
            <a:r>
              <a:rPr lang="zh-TW" altLang="en-US" sz="2400" dirty="0" smtClean="0"/>
              <a:t>年棄置於堆填區的建築廢物大減六成，建築廢物重量減兩成 </a:t>
            </a:r>
            <a:r>
              <a:rPr lang="en-US" altLang="zh-TW" sz="2400" dirty="0" smtClean="0"/>
              <a:t>[1]</a:t>
            </a:r>
          </a:p>
          <a:p>
            <a:pPr marL="457200" indent="-457200">
              <a:spcAft>
                <a:spcPts val="1200"/>
              </a:spcAft>
            </a:pPr>
            <a:r>
              <a:rPr lang="zh-TW" altLang="en-US" sz="2400" dirty="0" smtClean="0"/>
              <a:t>都市固體廢物收費參考模式</a:t>
            </a:r>
            <a:r>
              <a:rPr lang="en-US" altLang="zh-TW" sz="2400" dirty="0" smtClean="0"/>
              <a:t>:</a:t>
            </a:r>
            <a:r>
              <a:rPr lang="zh-TW" altLang="en-US" sz="2400" dirty="0" smtClean="0"/>
              <a:t>按量、按近似量、定額、局部</a:t>
            </a:r>
            <a:endParaRPr lang="en-US" altLang="zh-TW" sz="2400" dirty="0" smtClean="0"/>
          </a:p>
          <a:p>
            <a:pPr marL="514350" indent="-514350">
              <a:buNone/>
            </a:pPr>
            <a:r>
              <a:rPr lang="en-US" altLang="zh-TW" b="1" dirty="0" smtClean="0">
                <a:solidFill>
                  <a:srgbClr val="FF0000"/>
                </a:solidFill>
              </a:rPr>
              <a:t>3.	</a:t>
            </a:r>
            <a:r>
              <a:rPr lang="zh-TW" altLang="en-US" b="1" dirty="0" smtClean="0">
                <a:solidFill>
                  <a:srgbClr val="FF0000"/>
                </a:solidFill>
              </a:rPr>
              <a:t>生產者責任計劃</a:t>
            </a:r>
            <a:endParaRPr lang="en-US" altLang="zh-TW" b="1" dirty="0" smtClean="0">
              <a:solidFill>
                <a:srgbClr val="FF0000"/>
              </a:solidFill>
            </a:endParaRPr>
          </a:p>
          <a:p>
            <a:pPr marL="514350" indent="-514350"/>
            <a:r>
              <a:rPr lang="zh-TW" altLang="en-US" sz="2400" dirty="0" smtClean="0"/>
              <a:t>膠袋棄置量由</a:t>
            </a:r>
            <a:r>
              <a:rPr lang="en-US" altLang="zh-TW" sz="2400" dirty="0" smtClean="0"/>
              <a:t>2009</a:t>
            </a:r>
            <a:r>
              <a:rPr lang="zh-TW" altLang="en-US" sz="2400" dirty="0" smtClean="0"/>
              <a:t>年的約</a:t>
            </a:r>
            <a:r>
              <a:rPr lang="en-US" altLang="zh-TW" sz="2400" dirty="0" smtClean="0"/>
              <a:t>6.6</a:t>
            </a:r>
            <a:r>
              <a:rPr lang="zh-TW" altLang="en-US" sz="2400" dirty="0" smtClean="0"/>
              <a:t>億個，大幅減少到</a:t>
            </a:r>
            <a:r>
              <a:rPr lang="en-US" altLang="zh-TW" sz="2400" dirty="0" smtClean="0"/>
              <a:t>2013</a:t>
            </a:r>
            <a:r>
              <a:rPr lang="zh-TW" altLang="en-US" sz="2400" dirty="0" smtClean="0"/>
              <a:t>年的約</a:t>
            </a:r>
            <a:r>
              <a:rPr lang="en-US" altLang="zh-TW" sz="2400" dirty="0" smtClean="0"/>
              <a:t>1.2</a:t>
            </a:r>
            <a:r>
              <a:rPr lang="zh-TW" altLang="en-US" sz="2400" dirty="0" smtClean="0"/>
              <a:t>億個</a:t>
            </a:r>
            <a:endParaRPr lang="en-US" altLang="zh-TW" sz="2400" dirty="0" smtClean="0"/>
          </a:p>
          <a:p>
            <a:pPr marL="514350" indent="-514350">
              <a:spcAft>
                <a:spcPts val="1200"/>
              </a:spcAft>
            </a:pPr>
            <a:r>
              <a:rPr lang="zh-TW" altLang="en-US" sz="2400" dirty="0" smtClean="0"/>
              <a:t>規定製造商必需回收其廢棄產品、強制按金、對某些產品徵收費用 </a:t>
            </a:r>
            <a:r>
              <a:rPr lang="en-US" altLang="zh-TW" sz="2000" dirty="0" smtClean="0"/>
              <a:t>[2]</a:t>
            </a:r>
            <a:endParaRPr lang="en-US" altLang="zh-TW" sz="2400" dirty="0" smtClean="0"/>
          </a:p>
          <a:p>
            <a:pPr marL="514350" indent="-514350">
              <a:buNone/>
            </a:pPr>
            <a:r>
              <a:rPr lang="en-US" altLang="zh-TW" b="1" dirty="0" smtClean="0">
                <a:solidFill>
                  <a:srgbClr val="FF0000"/>
                </a:solidFill>
              </a:rPr>
              <a:t>4.	</a:t>
            </a:r>
            <a:r>
              <a:rPr lang="zh-TW" altLang="en-US" b="1" dirty="0" smtClean="0">
                <a:solidFill>
                  <a:srgbClr val="FF0000"/>
                </a:solidFill>
              </a:rPr>
              <a:t>源頭分類</a:t>
            </a:r>
            <a:endParaRPr lang="en-US" altLang="zh-TW" b="1" dirty="0" smtClean="0">
              <a:solidFill>
                <a:srgbClr val="FF0000"/>
              </a:solidFill>
            </a:endParaRPr>
          </a:p>
          <a:p>
            <a:endParaRPr lang="en-US" altLang="zh-TW" dirty="0" smtClean="0"/>
          </a:p>
          <a:p>
            <a:endParaRPr lang="zh-TW" altLang="en-US" dirty="0"/>
          </a:p>
        </p:txBody>
      </p:sp>
      <p:sp>
        <p:nvSpPr>
          <p:cNvPr id="4" name="TextBox 3"/>
          <p:cNvSpPr txBox="1"/>
          <p:nvPr/>
        </p:nvSpPr>
        <p:spPr>
          <a:xfrm>
            <a:off x="0" y="6057293"/>
            <a:ext cx="9144000" cy="830997"/>
          </a:xfrm>
          <a:prstGeom prst="rect">
            <a:avLst/>
          </a:prstGeom>
          <a:noFill/>
        </p:spPr>
        <p:txBody>
          <a:bodyPr wrap="square" rtlCol="0">
            <a:spAutoFit/>
          </a:bodyPr>
          <a:lstStyle/>
          <a:p>
            <a:r>
              <a:rPr lang="en-US" altLang="zh-TW" sz="1600" b="1" dirty="0" smtClean="0"/>
              <a:t>Reference:</a:t>
            </a:r>
          </a:p>
          <a:p>
            <a:r>
              <a:rPr lang="en-US" altLang="zh-TW" sz="1600" dirty="0" smtClean="0"/>
              <a:t>[1] </a:t>
            </a:r>
            <a:r>
              <a:rPr lang="zh-TW" altLang="en-US" sz="1600" dirty="0" smtClean="0"/>
              <a:t>環保署新建築廢物接收準則宣傳短片　</a:t>
            </a:r>
            <a:r>
              <a:rPr lang="en-US" altLang="zh-TW" sz="1600" dirty="0" smtClean="0">
                <a:hlinkClick r:id="rId2"/>
              </a:rPr>
              <a:t>http://www.epd.gov.hk/epd/misc/cdm/b5_scheme.htm</a:t>
            </a:r>
            <a:endParaRPr lang="en-US" altLang="zh-TW" sz="1600" dirty="0" smtClean="0"/>
          </a:p>
          <a:p>
            <a:r>
              <a:rPr lang="en-US" altLang="zh-TW" sz="1600" dirty="0" smtClean="0"/>
              <a:t>[2]</a:t>
            </a:r>
            <a:r>
              <a:rPr lang="zh-TW" altLang="en-US" sz="1600" dirty="0" smtClean="0"/>
              <a:t> 綠色力量網站　</a:t>
            </a:r>
            <a:r>
              <a:rPr lang="en-US" altLang="zh-TW" sz="1600" dirty="0" smtClean="0"/>
              <a:t>http://www.greenpower.org.hk/html/chi/2013_2.shtml</a:t>
            </a:r>
            <a:endParaRPr lang="zh-TW" altLang="en-US" sz="1600" dirty="0"/>
          </a:p>
        </p:txBody>
      </p:sp>
      <p:pic>
        <p:nvPicPr>
          <p:cNvPr id="1027" name="Picture 3"/>
          <p:cNvPicPr>
            <a:picLocks noChangeAspect="1" noChangeArrowheads="1"/>
          </p:cNvPicPr>
          <p:nvPr/>
        </p:nvPicPr>
        <p:blipFill>
          <a:blip r:embed="rId3" cstate="print"/>
          <a:srcRect/>
          <a:stretch>
            <a:fillRect/>
          </a:stretch>
        </p:blipFill>
        <p:spPr bwMode="auto">
          <a:xfrm>
            <a:off x="6012160" y="944724"/>
            <a:ext cx="2814055" cy="3387663"/>
          </a:xfrm>
          <a:prstGeom prst="rect">
            <a:avLst/>
          </a:prstGeom>
          <a:noFill/>
          <a:ln w="9525">
            <a:noFill/>
            <a:miter lim="800000"/>
            <a:headEnd/>
            <a:tailEnd/>
          </a:ln>
        </p:spPr>
      </p:pic>
      <p:pic>
        <p:nvPicPr>
          <p:cNvPr id="1029" name="Picture 5" descr="http://www.epd.gov.hk/epd/psb_charging/images/psb_icon.png">
            <a:hlinkClick r:id="rId4"/>
          </p:cNvPr>
          <p:cNvPicPr>
            <a:picLocks noChangeAspect="1" noChangeArrowheads="1"/>
          </p:cNvPicPr>
          <p:nvPr/>
        </p:nvPicPr>
        <p:blipFill>
          <a:blip r:embed="rId5" cstate="print"/>
          <a:srcRect/>
          <a:stretch>
            <a:fillRect/>
          </a:stretch>
        </p:blipFill>
        <p:spPr bwMode="auto">
          <a:xfrm>
            <a:off x="5904148" y="4833156"/>
            <a:ext cx="1257300" cy="1257301"/>
          </a:xfrm>
          <a:prstGeom prst="rect">
            <a:avLst/>
          </a:prstGeom>
          <a:noFill/>
        </p:spPr>
      </p:pic>
      <p:pic>
        <p:nvPicPr>
          <p:cNvPr id="1033" name="Picture 9" descr="http://www.epd.gov.hk/epd/misc/er/er2003/english/images/waste/25EVER.jpg">
            <a:hlinkClick r:id="rId6"/>
          </p:cNvPr>
          <p:cNvPicPr>
            <a:picLocks noChangeAspect="1" noChangeArrowheads="1"/>
          </p:cNvPicPr>
          <p:nvPr/>
        </p:nvPicPr>
        <p:blipFill>
          <a:blip r:embed="rId7" cstate="print"/>
          <a:srcRect/>
          <a:stretch>
            <a:fillRect/>
          </a:stretch>
        </p:blipFill>
        <p:spPr bwMode="auto">
          <a:xfrm>
            <a:off x="7322593" y="4509120"/>
            <a:ext cx="1821407" cy="1656974"/>
          </a:xfrm>
          <a:prstGeom prst="rect">
            <a:avLst/>
          </a:prstGeom>
          <a:noFill/>
        </p:spPr>
      </p:pic>
      <p:sp>
        <p:nvSpPr>
          <p:cNvPr id="8" name="Slide Number Placeholder 7"/>
          <p:cNvSpPr>
            <a:spLocks noGrp="1"/>
          </p:cNvSpPr>
          <p:nvPr>
            <p:ph type="sldNum" sz="quarter" idx="12"/>
          </p:nvPr>
        </p:nvSpPr>
        <p:spPr/>
        <p:txBody>
          <a:bodyPr/>
          <a:lstStyle/>
          <a:p>
            <a:fld id="{A60300E7-B516-4DCA-BFD9-53C1136FA69E}" type="slidenum">
              <a:rPr lang="zh-TW" altLang="en-US" smtClean="0"/>
              <a:pPr/>
              <a:t>6</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anim calcmode="lin" valueType="num">
                                      <p:cBhvr additive="base">
                                        <p:cTn id="45" dur="500" fill="hold"/>
                                        <p:tgtEl>
                                          <p:spTgt spid="1029"/>
                                        </p:tgtEl>
                                        <p:attrNameLst>
                                          <p:attrName>ppt_x</p:attrName>
                                        </p:attrNameLst>
                                      </p:cBhvr>
                                      <p:tavLst>
                                        <p:tav tm="0">
                                          <p:val>
                                            <p:strVal val="#ppt_x"/>
                                          </p:val>
                                        </p:tav>
                                        <p:tav tm="100000">
                                          <p:val>
                                            <p:strVal val="#ppt_x"/>
                                          </p:val>
                                        </p:tav>
                                      </p:tavLst>
                                    </p:anim>
                                    <p:anim calcmode="lin" valueType="num">
                                      <p:cBhvr additive="base">
                                        <p:cTn id="4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33"/>
                                        </p:tgtEl>
                                        <p:attrNameLst>
                                          <p:attrName>style.visibility</p:attrName>
                                        </p:attrNameLst>
                                      </p:cBhvr>
                                      <p:to>
                                        <p:strVal val="visible"/>
                                      </p:to>
                                    </p:set>
                                    <p:anim calcmode="lin" valueType="num">
                                      <p:cBhvr additive="base">
                                        <p:cTn id="61" dur="500" fill="hold"/>
                                        <p:tgtEl>
                                          <p:spTgt spid="1033"/>
                                        </p:tgtEl>
                                        <p:attrNameLst>
                                          <p:attrName>ppt_x</p:attrName>
                                        </p:attrNameLst>
                                      </p:cBhvr>
                                      <p:tavLst>
                                        <p:tav tm="0">
                                          <p:val>
                                            <p:strVal val="#ppt_x"/>
                                          </p:val>
                                        </p:tav>
                                        <p:tav tm="100000">
                                          <p:val>
                                            <p:strVal val="#ppt_x"/>
                                          </p:val>
                                        </p:tav>
                                      </p:tavLst>
                                    </p:anim>
                                    <p:anim calcmode="lin" valueType="num">
                                      <p:cBhvr additive="base">
                                        <p:cTn id="62"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normAutofit/>
          </a:bodyPr>
          <a:lstStyle/>
          <a:p>
            <a:r>
              <a:rPr lang="en-US" altLang="zh-TW" sz="3800" b="1" dirty="0" smtClean="0">
                <a:solidFill>
                  <a:srgbClr val="00B0F0"/>
                </a:solidFill>
              </a:rPr>
              <a:t>Recycling, </a:t>
            </a:r>
            <a:r>
              <a:rPr lang="en-US" altLang="zh-TW" sz="3800" b="1" dirty="0" err="1" smtClean="0">
                <a:solidFill>
                  <a:srgbClr val="00B0F0"/>
                </a:solidFill>
              </a:rPr>
              <a:t>Upcycling</a:t>
            </a:r>
            <a:r>
              <a:rPr lang="en-US" altLang="zh-TW" sz="3800" b="1" dirty="0" smtClean="0">
                <a:solidFill>
                  <a:srgbClr val="00B0F0"/>
                </a:solidFill>
              </a:rPr>
              <a:t/>
            </a:r>
            <a:br>
              <a:rPr lang="en-US" altLang="zh-TW" sz="3800" b="1" dirty="0" smtClean="0">
                <a:solidFill>
                  <a:srgbClr val="00B0F0"/>
                </a:solidFill>
              </a:rPr>
            </a:br>
            <a:r>
              <a:rPr lang="zh-TW" altLang="en-US" sz="3800" b="1" dirty="0" smtClean="0">
                <a:solidFill>
                  <a:srgbClr val="00B0F0"/>
                </a:solidFill>
              </a:rPr>
              <a:t>再造</a:t>
            </a:r>
            <a:r>
              <a:rPr lang="en-US" altLang="zh-TW" sz="3800" b="1" dirty="0" smtClean="0">
                <a:solidFill>
                  <a:srgbClr val="00B0F0"/>
                </a:solidFill>
              </a:rPr>
              <a:t>,</a:t>
            </a:r>
            <a:r>
              <a:rPr lang="zh-TW" altLang="en-US" sz="3800" b="1" dirty="0" smtClean="0">
                <a:solidFill>
                  <a:srgbClr val="00B0F0"/>
                </a:solidFill>
              </a:rPr>
              <a:t> 升級再造</a:t>
            </a:r>
            <a:endParaRPr lang="zh-TW" altLang="en-US" sz="3800" b="1" dirty="0">
              <a:solidFill>
                <a:srgbClr val="00B0F0"/>
              </a:solidFill>
            </a:endParaRPr>
          </a:p>
        </p:txBody>
      </p:sp>
      <p:grpSp>
        <p:nvGrpSpPr>
          <p:cNvPr id="30" name="Group 29"/>
          <p:cNvGrpSpPr/>
          <p:nvPr/>
        </p:nvGrpSpPr>
        <p:grpSpPr>
          <a:xfrm>
            <a:off x="215516" y="1664804"/>
            <a:ext cx="828092" cy="1937829"/>
            <a:chOff x="215516" y="1664804"/>
            <a:chExt cx="828092" cy="1937829"/>
          </a:xfrm>
        </p:grpSpPr>
        <p:pic>
          <p:nvPicPr>
            <p:cNvPr id="25602" name="Picture 2" descr="Pop Can Clip Art">
              <a:hlinkClick r:id="rId3" tooltip="Download as SVG file"/>
            </p:cNvPr>
            <p:cNvPicPr>
              <a:picLocks noChangeAspect="1" noChangeArrowheads="1"/>
            </p:cNvPicPr>
            <p:nvPr/>
          </p:nvPicPr>
          <p:blipFill>
            <a:blip r:embed="rId4" cstate="print"/>
            <a:srcRect/>
            <a:stretch>
              <a:fillRect/>
            </a:stretch>
          </p:blipFill>
          <p:spPr bwMode="auto">
            <a:xfrm>
              <a:off x="251520" y="1664804"/>
              <a:ext cx="792088" cy="1375733"/>
            </a:xfrm>
            <a:prstGeom prst="rect">
              <a:avLst/>
            </a:prstGeom>
            <a:noFill/>
          </p:spPr>
        </p:pic>
        <p:sp>
          <p:nvSpPr>
            <p:cNvPr id="7" name="TextBox 6"/>
            <p:cNvSpPr txBox="1"/>
            <p:nvPr/>
          </p:nvSpPr>
          <p:spPr>
            <a:xfrm>
              <a:off x="215516" y="3140968"/>
              <a:ext cx="800219" cy="461665"/>
            </a:xfrm>
            <a:prstGeom prst="rect">
              <a:avLst/>
            </a:prstGeom>
            <a:noFill/>
          </p:spPr>
          <p:txBody>
            <a:bodyPr wrap="none" rtlCol="0">
              <a:spAutoFit/>
            </a:bodyPr>
            <a:lstStyle/>
            <a:p>
              <a:r>
                <a:rPr lang="zh-TW" altLang="en-US" sz="2400" dirty="0" smtClean="0"/>
                <a:t>商品</a:t>
              </a:r>
              <a:endParaRPr lang="zh-TW" altLang="en-US" sz="2400" dirty="0"/>
            </a:p>
          </p:txBody>
        </p:sp>
      </p:grpSp>
      <p:grpSp>
        <p:nvGrpSpPr>
          <p:cNvPr id="33" name="Group 32"/>
          <p:cNvGrpSpPr/>
          <p:nvPr/>
        </p:nvGrpSpPr>
        <p:grpSpPr>
          <a:xfrm>
            <a:off x="1619672" y="4185084"/>
            <a:ext cx="836223" cy="1829817"/>
            <a:chOff x="1619672" y="4185084"/>
            <a:chExt cx="836223" cy="1829817"/>
          </a:xfrm>
        </p:grpSpPr>
        <p:pic>
          <p:nvPicPr>
            <p:cNvPr id="14" name="Picture 2" descr="Pop Can Clip Art">
              <a:hlinkClick r:id="rId3" tooltip="Download as SVG file"/>
            </p:cNvPr>
            <p:cNvPicPr>
              <a:picLocks noChangeAspect="1" noChangeArrowheads="1"/>
            </p:cNvPicPr>
            <p:nvPr/>
          </p:nvPicPr>
          <p:blipFill>
            <a:blip r:embed="rId4" cstate="print"/>
            <a:srcRect/>
            <a:stretch>
              <a:fillRect/>
            </a:stretch>
          </p:blipFill>
          <p:spPr bwMode="auto">
            <a:xfrm>
              <a:off x="1619672" y="4185084"/>
              <a:ext cx="787724" cy="1368152"/>
            </a:xfrm>
            <a:prstGeom prst="rect">
              <a:avLst/>
            </a:prstGeom>
            <a:noFill/>
          </p:spPr>
        </p:pic>
        <p:sp>
          <p:nvSpPr>
            <p:cNvPr id="15" name="TextBox 14"/>
            <p:cNvSpPr txBox="1"/>
            <p:nvPr/>
          </p:nvSpPr>
          <p:spPr>
            <a:xfrm>
              <a:off x="1655676" y="5553236"/>
              <a:ext cx="800219" cy="461665"/>
            </a:xfrm>
            <a:prstGeom prst="rect">
              <a:avLst/>
            </a:prstGeom>
            <a:noFill/>
          </p:spPr>
          <p:txBody>
            <a:bodyPr wrap="none" rtlCol="0">
              <a:spAutoFit/>
            </a:bodyPr>
            <a:lstStyle/>
            <a:p>
              <a:r>
                <a:rPr lang="zh-TW" altLang="en-US" sz="2400" dirty="0" smtClean="0"/>
                <a:t>商品</a:t>
              </a:r>
              <a:endParaRPr lang="zh-TW" altLang="en-US" sz="2400" dirty="0"/>
            </a:p>
          </p:txBody>
        </p:sp>
      </p:grpSp>
      <p:sp>
        <p:nvSpPr>
          <p:cNvPr id="17" name="TextBox 16"/>
          <p:cNvSpPr txBox="1"/>
          <p:nvPr/>
        </p:nvSpPr>
        <p:spPr>
          <a:xfrm>
            <a:off x="0" y="5733256"/>
            <a:ext cx="9144000" cy="1384995"/>
          </a:xfrm>
          <a:prstGeom prst="rect">
            <a:avLst/>
          </a:prstGeom>
          <a:noFill/>
        </p:spPr>
        <p:txBody>
          <a:bodyPr wrap="square" rtlCol="0">
            <a:spAutoFit/>
          </a:bodyPr>
          <a:lstStyle/>
          <a:p>
            <a:r>
              <a:rPr lang="en-US" altLang="zh-TW" sz="1400" b="1" dirty="0" smtClean="0"/>
              <a:t>Reference</a:t>
            </a:r>
            <a:r>
              <a:rPr lang="en-US" altLang="zh-TW" sz="1400" dirty="0" smtClean="0"/>
              <a:t>:</a:t>
            </a:r>
          </a:p>
          <a:p>
            <a:pPr marL="228600" indent="-228600">
              <a:buFont typeface="+mj-lt"/>
              <a:buAutoNum type="arabicPeriod"/>
            </a:pPr>
            <a:r>
              <a:rPr lang="en-US" altLang="zh-TW" sz="1400" dirty="0" smtClean="0">
                <a:hlinkClick r:id="rId5"/>
              </a:rPr>
              <a:t>http://www.deviantart.com/morelikethis/173621583?view_mode=2</a:t>
            </a:r>
            <a:endParaRPr lang="en-US" altLang="zh-TW" sz="1400" dirty="0" smtClean="0"/>
          </a:p>
          <a:p>
            <a:pPr marL="228600" indent="-228600">
              <a:buFont typeface="+mj-lt"/>
              <a:buAutoNum type="arabicPeriod"/>
            </a:pPr>
            <a:r>
              <a:rPr lang="en-US" altLang="zh-TW" sz="1400" dirty="0" smtClean="0"/>
              <a:t>Thornton Kay, Salvo in Germany - Reiner </a:t>
            </a:r>
            <a:r>
              <a:rPr lang="en-US" altLang="zh-TW" sz="1400" dirty="0" err="1" smtClean="0"/>
              <a:t>Pilz</a:t>
            </a:r>
            <a:r>
              <a:rPr lang="en-US" altLang="zh-TW" sz="1400" dirty="0" smtClean="0"/>
              <a:t>, Salvo NEWS, P.14 No. 99 (1994)</a:t>
            </a:r>
          </a:p>
          <a:p>
            <a:pPr marL="228600" indent="-228600">
              <a:buFont typeface="+mj-lt"/>
              <a:buAutoNum type="arabicPeriod"/>
            </a:pPr>
            <a:r>
              <a:rPr lang="en-US" altLang="zh-TW" sz="1400" dirty="0" smtClean="0"/>
              <a:t>William, McDonough; Michael </a:t>
            </a:r>
            <a:r>
              <a:rPr lang="en-US" altLang="zh-TW" sz="1400" dirty="0" err="1" smtClean="0"/>
              <a:t>Braungart</a:t>
            </a:r>
            <a:r>
              <a:rPr lang="en-US" altLang="zh-TW" sz="1400" dirty="0" smtClean="0"/>
              <a:t> (2002). North Point Press, ed. </a:t>
            </a:r>
            <a:r>
              <a:rPr lang="en-US" altLang="zh-TW" sz="1400" i="1" dirty="0" smtClean="0">
                <a:hlinkClick r:id="rId6"/>
              </a:rPr>
              <a:t>Cradle to Cradle: Remaking the Way We Make Things</a:t>
            </a:r>
            <a:r>
              <a:rPr lang="en-US" altLang="zh-TW" sz="1400" dirty="0" smtClean="0"/>
              <a:t>. </a:t>
            </a:r>
            <a:r>
              <a:rPr lang="en-US" altLang="zh-TW" sz="1400" dirty="0" smtClean="0">
                <a:hlinkClick r:id="rId7" tooltip="International Standard Book Number"/>
              </a:rPr>
              <a:t>ISBN</a:t>
            </a:r>
            <a:r>
              <a:rPr lang="en-US" altLang="zh-TW" sz="1400" dirty="0" smtClean="0"/>
              <a:t> </a:t>
            </a:r>
            <a:r>
              <a:rPr lang="en-US" altLang="zh-TW" sz="1400" dirty="0" smtClean="0">
                <a:hlinkClick r:id="rId8" tooltip="Special:BookSources/978-0-86547-587-8"/>
              </a:rPr>
              <a:t>978-0-86547-587-8</a:t>
            </a:r>
            <a:endParaRPr lang="en-US" altLang="zh-TW" sz="1400" dirty="0" smtClean="0"/>
          </a:p>
          <a:p>
            <a:endParaRPr lang="zh-TW" altLang="en-US" sz="1400" dirty="0"/>
          </a:p>
        </p:txBody>
      </p:sp>
      <p:grpSp>
        <p:nvGrpSpPr>
          <p:cNvPr id="34" name="Group 33"/>
          <p:cNvGrpSpPr/>
          <p:nvPr/>
        </p:nvGrpSpPr>
        <p:grpSpPr>
          <a:xfrm>
            <a:off x="3023828" y="3933056"/>
            <a:ext cx="3467080" cy="1973833"/>
            <a:chOff x="3023828" y="3933056"/>
            <a:chExt cx="3467080" cy="1973833"/>
          </a:xfrm>
        </p:grpSpPr>
        <p:pic>
          <p:nvPicPr>
            <p:cNvPr id="25608" name="Picture 8" descr="http://fc09.deviantart.net/fs71/i/2010/214/b/3/Soda_Can_Rose___Purple2_by_Christine_Eige.jpg">
              <a:hlinkClick r:id="rId9"/>
            </p:cNvPr>
            <p:cNvPicPr>
              <a:picLocks noChangeAspect="1" noChangeArrowheads="1"/>
            </p:cNvPicPr>
            <p:nvPr/>
          </p:nvPicPr>
          <p:blipFill>
            <a:blip r:embed="rId10" cstate="print"/>
            <a:srcRect/>
            <a:stretch>
              <a:fillRect/>
            </a:stretch>
          </p:blipFill>
          <p:spPr bwMode="auto">
            <a:xfrm>
              <a:off x="4716016" y="3933056"/>
              <a:ext cx="1774892" cy="1332148"/>
            </a:xfrm>
            <a:prstGeom prst="rect">
              <a:avLst/>
            </a:prstGeom>
            <a:noFill/>
          </p:spPr>
        </p:pic>
        <p:sp>
          <p:nvSpPr>
            <p:cNvPr id="16" name="TextBox 15"/>
            <p:cNvSpPr txBox="1"/>
            <p:nvPr/>
          </p:nvSpPr>
          <p:spPr>
            <a:xfrm>
              <a:off x="5148064" y="5445224"/>
              <a:ext cx="800219" cy="461665"/>
            </a:xfrm>
            <a:prstGeom prst="rect">
              <a:avLst/>
            </a:prstGeom>
            <a:noFill/>
          </p:spPr>
          <p:txBody>
            <a:bodyPr wrap="none" rtlCol="0">
              <a:spAutoFit/>
            </a:bodyPr>
            <a:lstStyle/>
            <a:p>
              <a:r>
                <a:rPr lang="zh-TW" altLang="en-US" sz="2400" dirty="0" smtClean="0"/>
                <a:t>商品</a:t>
              </a:r>
              <a:endParaRPr lang="zh-TW" altLang="en-US" sz="2400" dirty="0"/>
            </a:p>
          </p:txBody>
        </p:sp>
        <p:sp>
          <p:nvSpPr>
            <p:cNvPr id="20" name="Right Arrow 19"/>
            <p:cNvSpPr/>
            <p:nvPr/>
          </p:nvSpPr>
          <p:spPr>
            <a:xfrm>
              <a:off x="3095836" y="4797152"/>
              <a:ext cx="1116124" cy="720080"/>
            </a:xfrm>
            <a:prstGeom prst="rightArrow">
              <a:avLst/>
            </a:prstGeom>
            <a:solidFill>
              <a:srgbClr val="00B0F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TextBox 20"/>
            <p:cNvSpPr txBox="1"/>
            <p:nvPr/>
          </p:nvSpPr>
          <p:spPr>
            <a:xfrm>
              <a:off x="3023828" y="4293096"/>
              <a:ext cx="1184940" cy="369332"/>
            </a:xfrm>
            <a:prstGeom prst="rect">
              <a:avLst/>
            </a:prstGeom>
            <a:noFill/>
          </p:spPr>
          <p:txBody>
            <a:bodyPr wrap="none" rtlCol="0">
              <a:spAutoFit/>
            </a:bodyPr>
            <a:lstStyle/>
            <a:p>
              <a:r>
                <a:rPr lang="en-US" altLang="zh-TW" dirty="0" err="1" smtClean="0"/>
                <a:t>Upcycling</a:t>
              </a:r>
              <a:endParaRPr lang="zh-TW" altLang="en-US" dirty="0"/>
            </a:p>
          </p:txBody>
        </p:sp>
      </p:grpSp>
      <p:grpSp>
        <p:nvGrpSpPr>
          <p:cNvPr id="32" name="Group 31"/>
          <p:cNvGrpSpPr/>
          <p:nvPr/>
        </p:nvGrpSpPr>
        <p:grpSpPr>
          <a:xfrm>
            <a:off x="4535996" y="1376772"/>
            <a:ext cx="2243158" cy="2189857"/>
            <a:chOff x="4535996" y="1376772"/>
            <a:chExt cx="2243158" cy="2189857"/>
          </a:xfrm>
        </p:grpSpPr>
        <p:pic>
          <p:nvPicPr>
            <p:cNvPr id="9" name="Picture 2" descr="Pop Can Clip Art">
              <a:hlinkClick r:id="rId3" tooltip="Download as SVG file"/>
            </p:cNvPr>
            <p:cNvPicPr>
              <a:picLocks noChangeAspect="1" noChangeArrowheads="1"/>
            </p:cNvPicPr>
            <p:nvPr/>
          </p:nvPicPr>
          <p:blipFill>
            <a:blip r:embed="rId4" cstate="print"/>
            <a:srcRect/>
            <a:stretch>
              <a:fillRect/>
            </a:stretch>
          </p:blipFill>
          <p:spPr bwMode="auto">
            <a:xfrm>
              <a:off x="6012160" y="1664804"/>
              <a:ext cx="766994" cy="1332148"/>
            </a:xfrm>
            <a:prstGeom prst="rect">
              <a:avLst/>
            </a:prstGeom>
            <a:noFill/>
          </p:spPr>
        </p:pic>
        <p:sp>
          <p:nvSpPr>
            <p:cNvPr id="12" name="TextBox 11"/>
            <p:cNvSpPr txBox="1"/>
            <p:nvPr/>
          </p:nvSpPr>
          <p:spPr>
            <a:xfrm>
              <a:off x="5976156" y="3104964"/>
              <a:ext cx="800219" cy="461665"/>
            </a:xfrm>
            <a:prstGeom prst="rect">
              <a:avLst/>
            </a:prstGeom>
            <a:noFill/>
          </p:spPr>
          <p:txBody>
            <a:bodyPr wrap="none" rtlCol="0">
              <a:spAutoFit/>
            </a:bodyPr>
            <a:lstStyle/>
            <a:p>
              <a:r>
                <a:rPr lang="zh-TW" altLang="en-US" sz="2400" dirty="0" smtClean="0"/>
                <a:t>商品</a:t>
              </a:r>
              <a:endParaRPr lang="zh-TW" altLang="en-US" sz="2400" dirty="0"/>
            </a:p>
          </p:txBody>
        </p:sp>
        <p:sp>
          <p:nvSpPr>
            <p:cNvPr id="19" name="Right Arrow 18"/>
            <p:cNvSpPr/>
            <p:nvPr/>
          </p:nvSpPr>
          <p:spPr>
            <a:xfrm>
              <a:off x="4896036" y="2240868"/>
              <a:ext cx="684076" cy="720080"/>
            </a:xfrm>
            <a:prstGeom prst="rightArrow">
              <a:avLst/>
            </a:prstGeom>
            <a:solidFill>
              <a:srgbClr val="00B0F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TextBox 21"/>
            <p:cNvSpPr txBox="1"/>
            <p:nvPr/>
          </p:nvSpPr>
          <p:spPr>
            <a:xfrm>
              <a:off x="4535996" y="1376772"/>
              <a:ext cx="1441420" cy="646331"/>
            </a:xfrm>
            <a:prstGeom prst="rect">
              <a:avLst/>
            </a:prstGeom>
            <a:noFill/>
          </p:spPr>
          <p:txBody>
            <a:bodyPr wrap="none" rtlCol="0">
              <a:spAutoFit/>
            </a:bodyPr>
            <a:lstStyle/>
            <a:p>
              <a:r>
                <a:rPr lang="en-US" altLang="zh-TW" dirty="0" smtClean="0"/>
                <a:t>Recycling/</a:t>
              </a:r>
            </a:p>
            <a:p>
              <a:r>
                <a:rPr lang="en-US" altLang="zh-TW" dirty="0" err="1" smtClean="0"/>
                <a:t>downcycling</a:t>
              </a:r>
              <a:endParaRPr lang="zh-TW" altLang="en-US" dirty="0"/>
            </a:p>
          </p:txBody>
        </p:sp>
      </p:grpSp>
      <p:grpSp>
        <p:nvGrpSpPr>
          <p:cNvPr id="31" name="Group 30"/>
          <p:cNvGrpSpPr/>
          <p:nvPr/>
        </p:nvGrpSpPr>
        <p:grpSpPr>
          <a:xfrm>
            <a:off x="1223628" y="1736812"/>
            <a:ext cx="3240360" cy="1829817"/>
            <a:chOff x="1223628" y="1736812"/>
            <a:chExt cx="3240360" cy="1829817"/>
          </a:xfrm>
        </p:grpSpPr>
        <p:pic>
          <p:nvPicPr>
            <p:cNvPr id="25606" name="Picture 6" descr="Metal Icon Clip Art">
              <a:hlinkClick r:id="rId11" tooltip="Download as SVG file"/>
            </p:cNvPr>
            <p:cNvPicPr>
              <a:picLocks noChangeAspect="1" noChangeArrowheads="1"/>
            </p:cNvPicPr>
            <p:nvPr/>
          </p:nvPicPr>
          <p:blipFill>
            <a:blip r:embed="rId12" cstate="print"/>
            <a:srcRect/>
            <a:stretch>
              <a:fillRect/>
            </a:stretch>
          </p:blipFill>
          <p:spPr bwMode="auto">
            <a:xfrm>
              <a:off x="2771800" y="1880828"/>
              <a:ext cx="1692188" cy="1184532"/>
            </a:xfrm>
            <a:prstGeom prst="rect">
              <a:avLst/>
            </a:prstGeom>
            <a:noFill/>
          </p:spPr>
        </p:pic>
        <p:sp>
          <p:nvSpPr>
            <p:cNvPr id="13" name="TextBox 12"/>
            <p:cNvSpPr txBox="1"/>
            <p:nvPr/>
          </p:nvSpPr>
          <p:spPr>
            <a:xfrm>
              <a:off x="2879812" y="3104964"/>
              <a:ext cx="1107996" cy="461665"/>
            </a:xfrm>
            <a:prstGeom prst="rect">
              <a:avLst/>
            </a:prstGeom>
            <a:noFill/>
          </p:spPr>
          <p:txBody>
            <a:bodyPr wrap="none" rtlCol="0">
              <a:spAutoFit/>
            </a:bodyPr>
            <a:lstStyle/>
            <a:p>
              <a:r>
                <a:rPr lang="zh-TW" altLang="en-US" sz="2400" dirty="0" smtClean="0"/>
                <a:t>源材料</a:t>
              </a:r>
              <a:endParaRPr lang="zh-TW" altLang="en-US" sz="2400" dirty="0"/>
            </a:p>
          </p:txBody>
        </p:sp>
        <p:sp>
          <p:nvSpPr>
            <p:cNvPr id="18" name="Right Arrow 17"/>
            <p:cNvSpPr/>
            <p:nvPr/>
          </p:nvSpPr>
          <p:spPr>
            <a:xfrm>
              <a:off x="1691680" y="2204864"/>
              <a:ext cx="684076" cy="720080"/>
            </a:xfrm>
            <a:prstGeom prst="rightArrow">
              <a:avLst/>
            </a:prstGeom>
            <a:solidFill>
              <a:srgbClr val="00B0F0"/>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TextBox 22"/>
            <p:cNvSpPr txBox="1"/>
            <p:nvPr/>
          </p:nvSpPr>
          <p:spPr>
            <a:xfrm>
              <a:off x="1223628" y="1736812"/>
              <a:ext cx="1402948" cy="369332"/>
            </a:xfrm>
            <a:prstGeom prst="rect">
              <a:avLst/>
            </a:prstGeom>
            <a:noFill/>
          </p:spPr>
          <p:txBody>
            <a:bodyPr wrap="none" rtlCol="0">
              <a:spAutoFit/>
            </a:bodyPr>
            <a:lstStyle/>
            <a:p>
              <a:r>
                <a:rPr lang="en-US" altLang="zh-TW" dirty="0" smtClean="0"/>
                <a:t>Break down</a:t>
              </a:r>
              <a:endParaRPr lang="zh-TW" altLang="en-US" dirty="0"/>
            </a:p>
          </p:txBody>
        </p:sp>
      </p:grpSp>
      <p:sp>
        <p:nvSpPr>
          <p:cNvPr id="24" name="TextBox 23"/>
          <p:cNvSpPr txBox="1"/>
          <p:nvPr/>
        </p:nvSpPr>
        <p:spPr>
          <a:xfrm>
            <a:off x="179512" y="980728"/>
            <a:ext cx="1741182" cy="461665"/>
          </a:xfrm>
          <a:prstGeom prst="rect">
            <a:avLst/>
          </a:prstGeom>
          <a:noFill/>
        </p:spPr>
        <p:txBody>
          <a:bodyPr wrap="none" rtlCol="0">
            <a:spAutoFit/>
          </a:bodyPr>
          <a:lstStyle/>
          <a:p>
            <a:r>
              <a:rPr lang="en-US" altLang="zh-TW" sz="2400" b="1" u="sng" dirty="0" smtClean="0">
                <a:solidFill>
                  <a:srgbClr val="FF0000"/>
                </a:solidFill>
              </a:rPr>
              <a:t>Recycling:</a:t>
            </a:r>
            <a:endParaRPr lang="zh-TW" altLang="en-US" sz="2400" b="1" u="sng" dirty="0">
              <a:solidFill>
                <a:srgbClr val="FF0000"/>
              </a:solidFill>
            </a:endParaRPr>
          </a:p>
        </p:txBody>
      </p:sp>
      <p:sp>
        <p:nvSpPr>
          <p:cNvPr id="25" name="TextBox 24"/>
          <p:cNvSpPr txBox="1"/>
          <p:nvPr/>
        </p:nvSpPr>
        <p:spPr>
          <a:xfrm>
            <a:off x="287524" y="3573016"/>
            <a:ext cx="1757212" cy="461665"/>
          </a:xfrm>
          <a:prstGeom prst="rect">
            <a:avLst/>
          </a:prstGeom>
          <a:noFill/>
        </p:spPr>
        <p:txBody>
          <a:bodyPr wrap="none" rtlCol="0">
            <a:spAutoFit/>
          </a:bodyPr>
          <a:lstStyle/>
          <a:p>
            <a:r>
              <a:rPr lang="en-US" altLang="zh-TW" sz="2400" b="1" u="sng" dirty="0" err="1" smtClean="0">
                <a:solidFill>
                  <a:srgbClr val="FF0000"/>
                </a:solidFill>
              </a:rPr>
              <a:t>Upcycling</a:t>
            </a:r>
            <a:r>
              <a:rPr lang="en-US" altLang="zh-TW" sz="2400" b="1" u="sng" dirty="0" smtClean="0">
                <a:solidFill>
                  <a:srgbClr val="FF0000"/>
                </a:solidFill>
              </a:rPr>
              <a:t>:</a:t>
            </a:r>
            <a:endParaRPr lang="zh-TW" altLang="en-US" sz="2400" b="1" u="sng" dirty="0">
              <a:solidFill>
                <a:srgbClr val="FF0000"/>
              </a:solidFill>
            </a:endParaRPr>
          </a:p>
        </p:txBody>
      </p:sp>
      <p:sp>
        <p:nvSpPr>
          <p:cNvPr id="26" name="TextBox 25"/>
          <p:cNvSpPr txBox="1"/>
          <p:nvPr/>
        </p:nvSpPr>
        <p:spPr>
          <a:xfrm>
            <a:off x="7020272" y="1736812"/>
            <a:ext cx="2123728" cy="1277273"/>
          </a:xfrm>
          <a:prstGeom prst="rect">
            <a:avLst/>
          </a:prstGeom>
          <a:noFill/>
        </p:spPr>
        <p:txBody>
          <a:bodyPr wrap="square" rtlCol="0">
            <a:spAutoFit/>
          </a:bodyPr>
          <a:lstStyle/>
          <a:p>
            <a:pPr>
              <a:spcAft>
                <a:spcPts val="600"/>
              </a:spcAft>
            </a:pPr>
            <a:r>
              <a:rPr lang="en-US" altLang="zh-TW" sz="2400" b="1" u="sng" dirty="0" err="1" smtClean="0">
                <a:solidFill>
                  <a:srgbClr val="FF0000"/>
                </a:solidFill>
              </a:rPr>
              <a:t>Downcycling</a:t>
            </a:r>
            <a:endParaRPr lang="en-US" altLang="zh-TW" sz="2400" dirty="0" smtClean="0"/>
          </a:p>
          <a:p>
            <a:r>
              <a:rPr lang="zh-TW" altLang="en-US" sz="2400" dirty="0" smtClean="0"/>
              <a:t>再造後物品質素／用處下降</a:t>
            </a:r>
            <a:endParaRPr lang="zh-TW" altLang="en-US" sz="2400" dirty="0"/>
          </a:p>
        </p:txBody>
      </p:sp>
      <p:sp>
        <p:nvSpPr>
          <p:cNvPr id="27" name="TextBox 26"/>
          <p:cNvSpPr txBox="1"/>
          <p:nvPr/>
        </p:nvSpPr>
        <p:spPr>
          <a:xfrm>
            <a:off x="7164288" y="3861048"/>
            <a:ext cx="1727684" cy="1646605"/>
          </a:xfrm>
          <a:prstGeom prst="rect">
            <a:avLst/>
          </a:prstGeom>
          <a:noFill/>
        </p:spPr>
        <p:txBody>
          <a:bodyPr wrap="square" rtlCol="0">
            <a:spAutoFit/>
          </a:bodyPr>
          <a:lstStyle/>
          <a:p>
            <a:pPr>
              <a:spcAft>
                <a:spcPts val="600"/>
              </a:spcAft>
            </a:pPr>
            <a:r>
              <a:rPr lang="en-US" altLang="zh-TW" sz="2400" b="1" u="sng" dirty="0" err="1" smtClean="0">
                <a:solidFill>
                  <a:srgbClr val="FF0000"/>
                </a:solidFill>
              </a:rPr>
              <a:t>Upcycling</a:t>
            </a:r>
            <a:endParaRPr lang="en-US" altLang="zh-TW" sz="2400" dirty="0" smtClean="0"/>
          </a:p>
          <a:p>
            <a:r>
              <a:rPr lang="zh-TW" altLang="en-US" sz="2400" dirty="0" smtClean="0"/>
              <a:t>再造後物品質素／用處</a:t>
            </a:r>
            <a:r>
              <a:rPr lang="zh-TW" altLang="en-US" sz="2400" b="1" dirty="0" smtClean="0">
                <a:solidFill>
                  <a:srgbClr val="FF0000"/>
                </a:solidFill>
              </a:rPr>
              <a:t>上升</a:t>
            </a:r>
            <a:endParaRPr lang="zh-TW" altLang="en-US" sz="2400" b="1" dirty="0">
              <a:solidFill>
                <a:srgbClr val="FF0000"/>
              </a:solidFill>
            </a:endParaRPr>
          </a:p>
        </p:txBody>
      </p:sp>
      <p:sp>
        <p:nvSpPr>
          <p:cNvPr id="29" name="TextBox 28"/>
          <p:cNvSpPr txBox="1"/>
          <p:nvPr/>
        </p:nvSpPr>
        <p:spPr>
          <a:xfrm>
            <a:off x="7704348" y="3248980"/>
            <a:ext cx="697627" cy="553998"/>
          </a:xfrm>
          <a:prstGeom prst="rect">
            <a:avLst/>
          </a:prstGeom>
          <a:noFill/>
        </p:spPr>
        <p:txBody>
          <a:bodyPr wrap="none" rtlCol="0">
            <a:spAutoFit/>
          </a:bodyPr>
          <a:lstStyle/>
          <a:p>
            <a:r>
              <a:rPr lang="en-US" altLang="zh-TW" sz="3000" b="1" dirty="0" smtClean="0">
                <a:solidFill>
                  <a:srgbClr val="00B0F0"/>
                </a:solidFill>
              </a:rPr>
              <a:t>VS</a:t>
            </a:r>
            <a:endParaRPr lang="zh-TW" altLang="en-US" sz="3000" b="1" dirty="0">
              <a:solidFill>
                <a:srgbClr val="00B0F0"/>
              </a:solidFill>
            </a:endParaRPr>
          </a:p>
        </p:txBody>
      </p:sp>
      <p:sp>
        <p:nvSpPr>
          <p:cNvPr id="28" name="Slide Number Placeholder 27"/>
          <p:cNvSpPr>
            <a:spLocks noGrp="1"/>
          </p:cNvSpPr>
          <p:nvPr>
            <p:ph type="sldNum" sz="quarter" idx="12"/>
          </p:nvPr>
        </p:nvSpPr>
        <p:spPr/>
        <p:txBody>
          <a:bodyPr/>
          <a:lstStyle/>
          <a:p>
            <a:fld id="{A60300E7-B516-4DCA-BFD9-53C1136FA69E}" type="slidenum">
              <a:rPr lang="zh-TW" altLang="en-US" smtClean="0"/>
              <a:pPr/>
              <a:t>7</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Autofit/>
          </a:bodyPr>
          <a:lstStyle/>
          <a:p>
            <a:r>
              <a:rPr lang="zh-TW" altLang="en-US" sz="3800" b="1" dirty="0" smtClean="0">
                <a:solidFill>
                  <a:srgbClr val="00B0F0"/>
                </a:solidFill>
              </a:rPr>
              <a:t>再造與升級再造的例子</a:t>
            </a:r>
            <a:r>
              <a:rPr lang="en-US" altLang="zh-TW" sz="3800" b="1" dirty="0" smtClean="0">
                <a:solidFill>
                  <a:srgbClr val="00B0F0"/>
                </a:solidFill>
              </a:rPr>
              <a:t/>
            </a:r>
            <a:br>
              <a:rPr lang="en-US" altLang="zh-TW" sz="3800" b="1" dirty="0" smtClean="0">
                <a:solidFill>
                  <a:srgbClr val="00B0F0"/>
                </a:solidFill>
              </a:rPr>
            </a:br>
            <a:endParaRPr lang="zh-TW" altLang="en-US" sz="3800" b="1" dirty="0">
              <a:solidFill>
                <a:srgbClr val="00B0F0"/>
              </a:solidFill>
            </a:endParaRPr>
          </a:p>
        </p:txBody>
      </p:sp>
      <p:sp>
        <p:nvSpPr>
          <p:cNvPr id="3" name="Content Placeholder 2"/>
          <p:cNvSpPr>
            <a:spLocks noGrp="1"/>
          </p:cNvSpPr>
          <p:nvPr>
            <p:ph idx="1"/>
          </p:nvPr>
        </p:nvSpPr>
        <p:spPr/>
        <p:txBody>
          <a:bodyPr/>
          <a:lstStyle/>
          <a:p>
            <a:endParaRPr lang="zh-TW" altLang="en-US"/>
          </a:p>
        </p:txBody>
      </p:sp>
      <p:pic>
        <p:nvPicPr>
          <p:cNvPr id="3074" name="Picture 2" descr="6201a9e78ac68ae45bd5aca6b19d4383"/>
          <p:cNvPicPr>
            <a:picLocks noChangeAspect="1" noChangeArrowheads="1"/>
          </p:cNvPicPr>
          <p:nvPr/>
        </p:nvPicPr>
        <p:blipFill>
          <a:blip r:embed="rId2" cstate="print"/>
          <a:srcRect/>
          <a:stretch>
            <a:fillRect/>
          </a:stretch>
        </p:blipFill>
        <p:spPr bwMode="auto">
          <a:xfrm>
            <a:off x="323528" y="836712"/>
            <a:ext cx="4258696" cy="5697252"/>
          </a:xfrm>
          <a:prstGeom prst="rect">
            <a:avLst/>
          </a:prstGeom>
          <a:noFill/>
        </p:spPr>
      </p:pic>
      <p:pic>
        <p:nvPicPr>
          <p:cNvPr id="3076" name="Picture 4" descr="d4c7d280ba1d21b0d318b731d5673eb8 (1)"/>
          <p:cNvPicPr>
            <a:picLocks noChangeAspect="1" noChangeArrowheads="1"/>
          </p:cNvPicPr>
          <p:nvPr/>
        </p:nvPicPr>
        <p:blipFill>
          <a:blip r:embed="rId3" cstate="print"/>
          <a:srcRect/>
          <a:stretch>
            <a:fillRect/>
          </a:stretch>
        </p:blipFill>
        <p:spPr bwMode="auto">
          <a:xfrm>
            <a:off x="4752020" y="801862"/>
            <a:ext cx="3891068" cy="6056138"/>
          </a:xfrm>
          <a:prstGeom prst="rect">
            <a:avLst/>
          </a:prstGeom>
          <a:noFill/>
        </p:spPr>
      </p:pic>
      <p:sp>
        <p:nvSpPr>
          <p:cNvPr id="6" name="TextBox 5"/>
          <p:cNvSpPr txBox="1"/>
          <p:nvPr/>
        </p:nvSpPr>
        <p:spPr>
          <a:xfrm>
            <a:off x="0" y="6488668"/>
            <a:ext cx="2736647" cy="369332"/>
          </a:xfrm>
          <a:prstGeom prst="rect">
            <a:avLst/>
          </a:prstGeom>
          <a:noFill/>
        </p:spPr>
        <p:txBody>
          <a:bodyPr wrap="none" rtlCol="0">
            <a:spAutoFit/>
          </a:bodyPr>
          <a:lstStyle/>
          <a:p>
            <a:r>
              <a:rPr lang="en-US" altLang="zh-TW" dirty="0" smtClean="0"/>
              <a:t>Reference: </a:t>
            </a:r>
            <a:r>
              <a:rPr lang="en-US" altLang="zh-TW" dirty="0" err="1" smtClean="0"/>
              <a:t>Hipcycle</a:t>
            </a:r>
            <a:r>
              <a:rPr lang="en-US" altLang="zh-TW" dirty="0" smtClean="0"/>
              <a:t> LLC</a:t>
            </a:r>
            <a:endParaRPr lang="zh-TW" altLang="en-US" dirty="0"/>
          </a:p>
        </p:txBody>
      </p:sp>
      <p:sp>
        <p:nvSpPr>
          <p:cNvPr id="7" name="Slide Number Placeholder 6"/>
          <p:cNvSpPr>
            <a:spLocks noGrp="1"/>
          </p:cNvSpPr>
          <p:nvPr>
            <p:ph type="sldNum" sz="quarter" idx="12"/>
          </p:nvPr>
        </p:nvSpPr>
        <p:spPr/>
        <p:txBody>
          <a:bodyPr/>
          <a:lstStyle/>
          <a:p>
            <a:fld id="{A60300E7-B516-4DCA-BFD9-53C1136FA69E}" type="slidenum">
              <a:rPr lang="zh-TW" altLang="en-US" smtClean="0"/>
              <a:pPr/>
              <a:t>8</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ssolv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0"/>
            <a:ext cx="8229600" cy="1304764"/>
          </a:xfrm>
        </p:spPr>
        <p:txBody>
          <a:bodyPr/>
          <a:lstStyle/>
          <a:p>
            <a:r>
              <a:rPr lang="zh-TW" altLang="en-US" b="1" dirty="0" smtClean="0">
                <a:solidFill>
                  <a:srgbClr val="00B0F0"/>
                </a:solidFill>
              </a:rPr>
              <a:t>香港的再造處理</a:t>
            </a:r>
            <a:endParaRPr lang="zh-TW" altLang="en-US" b="1" dirty="0">
              <a:solidFill>
                <a:srgbClr val="00B0F0"/>
              </a:solidFill>
            </a:endParaRPr>
          </a:p>
        </p:txBody>
      </p:sp>
      <p:sp>
        <p:nvSpPr>
          <p:cNvPr id="3" name="Content Placeholder 2"/>
          <p:cNvSpPr>
            <a:spLocks noGrp="1"/>
          </p:cNvSpPr>
          <p:nvPr>
            <p:ph idx="1"/>
          </p:nvPr>
        </p:nvSpPr>
        <p:spPr>
          <a:xfrm>
            <a:off x="457200" y="1124744"/>
            <a:ext cx="8229600" cy="5001419"/>
          </a:xfrm>
        </p:spPr>
        <p:txBody>
          <a:bodyPr>
            <a:normAutofit/>
          </a:bodyPr>
          <a:lstStyle/>
          <a:p>
            <a:r>
              <a:rPr lang="zh-TW" altLang="en-US" dirty="0" smtClean="0"/>
              <a:t>香港的回收商往往</a:t>
            </a:r>
            <a:r>
              <a:rPr lang="zh-TW" altLang="en-US" b="1" dirty="0" smtClean="0">
                <a:solidFill>
                  <a:srgbClr val="FF0000"/>
                </a:solidFill>
              </a:rPr>
              <a:t>只集中收集高價值的可回收物料</a:t>
            </a:r>
            <a:r>
              <a:rPr lang="zh-TW" altLang="en-US" dirty="0" smtClean="0"/>
              <a:t>，如</a:t>
            </a:r>
            <a:r>
              <a:rPr lang="zh-TW" altLang="en-US" u="sng" dirty="0" smtClean="0"/>
              <a:t>金屬</a:t>
            </a:r>
            <a:r>
              <a:rPr lang="zh-TW" altLang="en-US" dirty="0" smtClean="0"/>
              <a:t>和</a:t>
            </a:r>
            <a:r>
              <a:rPr lang="zh-TW" altLang="en-US" u="sng" dirty="0" smtClean="0"/>
              <a:t>紙張</a:t>
            </a:r>
            <a:r>
              <a:rPr lang="zh-TW" altLang="en-US" dirty="0" smtClean="0"/>
              <a:t>，因它們有穩定的出口市場。</a:t>
            </a:r>
            <a:endParaRPr lang="en-US" altLang="zh-TW" dirty="0" smtClean="0"/>
          </a:p>
          <a:p>
            <a:r>
              <a:rPr lang="zh-TW" altLang="en-US" dirty="0" smtClean="0"/>
              <a:t>本地回收物料達 </a:t>
            </a:r>
            <a:r>
              <a:rPr lang="en-US" altLang="zh-TW" b="1" dirty="0" smtClean="0">
                <a:solidFill>
                  <a:srgbClr val="FF0000"/>
                </a:solidFill>
              </a:rPr>
              <a:t>99 % </a:t>
            </a:r>
            <a:r>
              <a:rPr lang="zh-TW" altLang="en-US" b="1" dirty="0" smtClean="0">
                <a:solidFill>
                  <a:srgbClr val="FF0000"/>
                </a:solidFill>
              </a:rPr>
              <a:t>都是出口到外地處理 </a:t>
            </a:r>
            <a:r>
              <a:rPr lang="en-US" altLang="zh-TW" dirty="0" smtClean="0"/>
              <a:t>;</a:t>
            </a:r>
            <a:r>
              <a:rPr lang="zh-TW" altLang="en-US" dirty="0" smtClean="0"/>
              <a:t> 回收再造業只停留於回收、打紥、出口 的較低層次運作模式</a:t>
            </a:r>
            <a:r>
              <a:rPr lang="en-US" altLang="zh-TW" dirty="0" smtClean="0"/>
              <a:t>[1]</a:t>
            </a:r>
          </a:p>
          <a:p>
            <a:r>
              <a:rPr lang="zh-TW" altLang="en-US" dirty="0" smtClean="0"/>
              <a:t>十年前政府推出「環保園」，但十年後回收再造業仍然停留於</a:t>
            </a:r>
            <a:r>
              <a:rPr lang="zh-TW" altLang="en-US" b="1" dirty="0" smtClean="0">
                <a:solidFill>
                  <a:srgbClr val="FF0000"/>
                </a:solidFill>
              </a:rPr>
              <a:t>「有回收、無再造」</a:t>
            </a:r>
            <a:r>
              <a:rPr lang="zh-TW" altLang="en-US" dirty="0" smtClean="0"/>
              <a:t>的困局 。</a:t>
            </a:r>
            <a:endParaRPr lang="zh-TW" altLang="en-US" dirty="0"/>
          </a:p>
        </p:txBody>
      </p:sp>
      <p:sp>
        <p:nvSpPr>
          <p:cNvPr id="4" name="Rectangle 3"/>
          <p:cNvSpPr/>
          <p:nvPr/>
        </p:nvSpPr>
        <p:spPr>
          <a:xfrm>
            <a:off x="0" y="6273316"/>
            <a:ext cx="10062864" cy="584775"/>
          </a:xfrm>
          <a:prstGeom prst="rect">
            <a:avLst/>
          </a:prstGeom>
        </p:spPr>
        <p:txBody>
          <a:bodyPr wrap="square">
            <a:spAutoFit/>
          </a:bodyPr>
          <a:lstStyle/>
          <a:p>
            <a:r>
              <a:rPr lang="en-US" altLang="zh-TW" sz="1600" dirty="0" smtClean="0"/>
              <a:t>Reference:</a:t>
            </a:r>
          </a:p>
          <a:p>
            <a:r>
              <a:rPr lang="en-US" altLang="zh-TW" sz="1600" dirty="0" smtClean="0"/>
              <a:t>[</a:t>
            </a:r>
            <a:r>
              <a:rPr lang="zh-TW" altLang="en-US" sz="1600" dirty="0" smtClean="0"/>
              <a:t>１</a:t>
            </a:r>
            <a:r>
              <a:rPr lang="en-US" altLang="zh-TW" sz="1600" dirty="0" smtClean="0"/>
              <a:t>]</a:t>
            </a:r>
            <a:r>
              <a:rPr lang="zh-TW" altLang="en-US" sz="1600" dirty="0" smtClean="0"/>
              <a:t> 綠色力量網站　</a:t>
            </a:r>
            <a:r>
              <a:rPr lang="en-US" altLang="zh-TW" sz="1600" dirty="0" smtClean="0"/>
              <a:t>http://www.greenpower.org.hk/html/chi/2013_2.shtml</a:t>
            </a:r>
            <a:endParaRPr lang="zh-TW" altLang="en-US" sz="1600" dirty="0"/>
          </a:p>
        </p:txBody>
      </p:sp>
      <p:sp>
        <p:nvSpPr>
          <p:cNvPr id="5" name="Slide Number Placeholder 4"/>
          <p:cNvSpPr>
            <a:spLocks noGrp="1"/>
          </p:cNvSpPr>
          <p:nvPr>
            <p:ph type="sldNum" sz="quarter" idx="12"/>
          </p:nvPr>
        </p:nvSpPr>
        <p:spPr/>
        <p:txBody>
          <a:bodyPr/>
          <a:lstStyle/>
          <a:p>
            <a:fld id="{A60300E7-B516-4DCA-BFD9-53C1136FA69E}" type="slidenum">
              <a:rPr lang="zh-TW" altLang="en-US" smtClean="0"/>
              <a:pPr/>
              <a:t>9</a:t>
            </a:fld>
            <a:endParaRPr lang="zh-TW" altLang="en-US"/>
          </a:p>
        </p:txBody>
      </p:sp>
      <p:pic>
        <p:nvPicPr>
          <p:cNvPr id="61442" name="Picture 2" descr="Smiley Green Alien Cry Clip Art">
            <a:hlinkClick r:id="rId3" tooltip="Download as SVG file"/>
          </p:cNvPr>
          <p:cNvPicPr>
            <a:picLocks noChangeAspect="1" noChangeArrowheads="1"/>
          </p:cNvPicPr>
          <p:nvPr/>
        </p:nvPicPr>
        <p:blipFill>
          <a:blip r:embed="rId4" cstate="print"/>
          <a:srcRect/>
          <a:stretch>
            <a:fillRect/>
          </a:stretch>
        </p:blipFill>
        <p:spPr bwMode="auto">
          <a:xfrm>
            <a:off x="7020272" y="5372835"/>
            <a:ext cx="1188132" cy="1485165"/>
          </a:xfrm>
          <a:prstGeom prst="rect">
            <a:avLst/>
          </a:prstGeom>
          <a:noFill/>
        </p:spPr>
      </p:pic>
      <p:sp>
        <p:nvSpPr>
          <p:cNvPr id="7" name="Rectangle 6"/>
          <p:cNvSpPr/>
          <p:nvPr/>
        </p:nvSpPr>
        <p:spPr>
          <a:xfrm>
            <a:off x="3311860" y="1628800"/>
            <a:ext cx="828092"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7"/>
          <p:cNvSpPr/>
          <p:nvPr/>
        </p:nvSpPr>
        <p:spPr>
          <a:xfrm>
            <a:off x="4535996" y="1628800"/>
            <a:ext cx="828092"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1442"/>
                                        </p:tgtEl>
                                        <p:attrNameLst>
                                          <p:attrName>style.visibility</p:attrName>
                                        </p:attrNameLst>
                                      </p:cBhvr>
                                      <p:to>
                                        <p:strVal val="visible"/>
                                      </p:to>
                                    </p:set>
                                    <p:anim calcmode="lin" valueType="num">
                                      <p:cBhvr additive="base">
                                        <p:cTn id="32" dur="500" fill="hold"/>
                                        <p:tgtEl>
                                          <p:spTgt spid="61442"/>
                                        </p:tgtEl>
                                        <p:attrNameLst>
                                          <p:attrName>ppt_x</p:attrName>
                                        </p:attrNameLst>
                                      </p:cBhvr>
                                      <p:tavLst>
                                        <p:tav tm="0">
                                          <p:val>
                                            <p:strVal val="#ppt_x"/>
                                          </p:val>
                                        </p:tav>
                                        <p:tav tm="100000">
                                          <p:val>
                                            <p:strVal val="#ppt_x"/>
                                          </p:val>
                                        </p:tav>
                                      </p:tavLst>
                                    </p:anim>
                                    <p:anim calcmode="lin" valueType="num">
                                      <p:cBhvr additive="base">
                                        <p:cTn id="33"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C2CB037FD98A4686033DD6D326342F" ma:contentTypeVersion="3" ma:contentTypeDescription="Create a new document." ma:contentTypeScope="" ma:versionID="2e4f23198e7e53627284b2de0d0d6c06">
  <xsd:schema xmlns:xsd="http://www.w3.org/2001/XMLSchema" xmlns:xs="http://www.w3.org/2001/XMLSchema" xmlns:p="http://schemas.microsoft.com/office/2006/metadata/properties" xmlns:ns3="1b74342b-fd86-4696-80da-6ec69c10db8f" targetNamespace="http://schemas.microsoft.com/office/2006/metadata/properties" ma:root="true" ma:fieldsID="26d2edc15c3caa29385f5a044a95e43b" ns3:_="">
    <xsd:import namespace="1b74342b-fd86-4696-80da-6ec69c10db8f"/>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342b-fd86-4696-80da-6ec69c10db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b74342b-fd86-4696-80da-6ec69c10db8f">
      <UserInfo>
        <DisplayName>HUANG, Xindi</DisplayName>
        <AccountId>7</AccountId>
        <AccountType/>
      </UserInfo>
    </SharedWithUsers>
  </documentManagement>
</p:properties>
</file>

<file path=customXml/itemProps1.xml><?xml version="1.0" encoding="utf-8"?>
<ds:datastoreItem xmlns:ds="http://schemas.openxmlformats.org/officeDocument/2006/customXml" ds:itemID="{49BFE58B-233D-4E6E-BA55-4396C388E205}"/>
</file>

<file path=customXml/itemProps2.xml><?xml version="1.0" encoding="utf-8"?>
<ds:datastoreItem xmlns:ds="http://schemas.openxmlformats.org/officeDocument/2006/customXml" ds:itemID="{3FBDD2B9-BCDC-430A-8655-8EF8D987F967}"/>
</file>

<file path=customXml/itemProps3.xml><?xml version="1.0" encoding="utf-8"?>
<ds:datastoreItem xmlns:ds="http://schemas.openxmlformats.org/officeDocument/2006/customXml" ds:itemID="{B1A4AC9D-350B-4293-B733-28C5EE07FA53}"/>
</file>

<file path=docProps/app.xml><?xml version="1.0" encoding="utf-8"?>
<Properties xmlns="http://schemas.openxmlformats.org/officeDocument/2006/extended-properties" xmlns:vt="http://schemas.openxmlformats.org/officeDocument/2006/docPropsVTypes">
  <TotalTime>2153</TotalTime>
  <Words>3754</Words>
  <Application>Microsoft Office PowerPoint</Application>
  <PresentationFormat>On-screen Show (4:3)</PresentationFormat>
  <Paragraphs>280</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香港與環保4R (LESSON 1) </vt:lpstr>
      <vt:lpstr>課堂流程</vt:lpstr>
      <vt:lpstr>大家有到過酒店吃自助餐嗎?</vt:lpstr>
      <vt:lpstr>自助餐剩下的食物可以如何處理?</vt:lpstr>
      <vt:lpstr>廢物管理架構</vt:lpstr>
      <vt:lpstr>減廢 Prevention and Reduce</vt:lpstr>
      <vt:lpstr>Recycling, Upcycling 再造, 升級再造</vt:lpstr>
      <vt:lpstr>再造與升級再造的例子 </vt:lpstr>
      <vt:lpstr>香港的再造處理</vt:lpstr>
      <vt:lpstr>廚餘與堆肥</vt:lpstr>
      <vt:lpstr>鋁罐的回收再造</vt:lpstr>
      <vt:lpstr>玻璃樽的回收再造</vt:lpstr>
      <vt:lpstr>塑膠的回收再造</vt:lpstr>
      <vt:lpstr>香港回收塑膠的問題</vt:lpstr>
      <vt:lpstr>塑膠分類標誌 Resin identification code</vt:lpstr>
      <vt:lpstr>塑膠分類標誌(2)</vt:lpstr>
      <vt:lpstr>把塑膠分類吧！</vt:lpstr>
      <vt:lpstr>方法二：浮沉法（活動一）</vt:lpstr>
      <vt:lpstr>浮沉法實驗解釋</vt:lpstr>
      <vt:lpstr>總結</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環保4R </dc:title>
  <dc:creator>yeung</dc:creator>
  <cp:lastModifiedBy>yeung</cp:lastModifiedBy>
  <cp:revision>112</cp:revision>
  <dcterms:created xsi:type="dcterms:W3CDTF">2015-06-19T03:26:23Z</dcterms:created>
  <dcterms:modified xsi:type="dcterms:W3CDTF">2015-07-01T17:22:02Z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0x01010011C2CB037FD98A4686033DD6D326342F</vt:lpwstr>
  </property>
</Properties>
</file>